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DM Sans Bold" panose="020B0604020202020204" charset="0"/>
      <p:regular r:id="rId22"/>
    </p:embeddedFont>
    <p:embeddedFont>
      <p:font typeface="DM Sans" panose="020B0604020202020204" charset="0"/>
      <p:regular r:id="rId23"/>
    </p:embeddedFont>
    <p:embeddedFont>
      <p:font typeface="DM Sans Italics" panose="020B0604020202020204" charset="0"/>
      <p:regular r:id="rId24"/>
    </p:embeddedFont>
    <p:embeddedFont>
      <p:font typeface="DM Sans Bold Italics" panose="020B0604020202020204" charset="0"/>
      <p:regular r:id="rId25"/>
    </p:embeddedFont>
    <p:embeddedFont>
      <p:font typeface="Now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29"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svg"/><Relationship Id="rId7"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1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1.sv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2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a:grpSpLocks noChangeAspect="1"/>
          </p:cNvGrpSpPr>
          <p:nvPr/>
        </p:nvGrpSpPr>
        <p:grpSpPr>
          <a:xfrm>
            <a:off x="9854623" y="625706"/>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0050" r="-10050"/>
              </a:stretch>
            </a:blipFill>
          </p:spPr>
        </p:sp>
      </p:grpSp>
      <p:sp>
        <p:nvSpPr>
          <p:cNvPr id="8" name="TextBox 8"/>
          <p:cNvSpPr txBox="1"/>
          <p:nvPr/>
        </p:nvSpPr>
        <p:spPr>
          <a:xfrm>
            <a:off x="1573748" y="7036704"/>
            <a:ext cx="7913921" cy="1392548"/>
          </a:xfrm>
          <a:prstGeom prst="rect">
            <a:avLst/>
          </a:prstGeom>
        </p:spPr>
        <p:txBody>
          <a:bodyPr lIns="0" tIns="0" rIns="0" bIns="0" rtlCol="0" anchor="t">
            <a:spAutoFit/>
          </a:bodyPr>
          <a:lstStyle/>
          <a:p>
            <a:pPr algn="l">
              <a:lnSpc>
                <a:spcPts val="3727"/>
              </a:lnSpc>
            </a:pPr>
            <a:r>
              <a:rPr lang="en-US" sz="3030" i="1">
                <a:solidFill>
                  <a:srgbClr val="56AEFF"/>
                </a:solidFill>
                <a:latin typeface="DM Sans Italics"/>
                <a:ea typeface="DM Sans Italics"/>
                <a:cs typeface="DM Sans Italics"/>
                <a:sym typeface="DM Sans Italics"/>
              </a:rPr>
              <a:t>Presented by: Mohamed Goda</a:t>
            </a:r>
          </a:p>
          <a:p>
            <a:pPr algn="l">
              <a:lnSpc>
                <a:spcPts val="3727"/>
              </a:lnSpc>
            </a:pPr>
            <a:r>
              <a:rPr lang="en-US" sz="3030" i="1">
                <a:solidFill>
                  <a:srgbClr val="56AEFF"/>
                </a:solidFill>
                <a:latin typeface="DM Sans Italics"/>
                <a:ea typeface="DM Sans Italics"/>
                <a:cs typeface="DM Sans Italics"/>
                <a:sym typeface="DM Sans Italics"/>
              </a:rPr>
              <a:t>                       Merna Maged</a:t>
            </a:r>
          </a:p>
          <a:p>
            <a:pPr marL="0" lvl="0" indent="0" algn="l">
              <a:lnSpc>
                <a:spcPts val="3727"/>
              </a:lnSpc>
              <a:spcBef>
                <a:spcPct val="0"/>
              </a:spcBef>
            </a:pPr>
            <a:r>
              <a:rPr lang="en-US" sz="3030" i="1">
                <a:solidFill>
                  <a:srgbClr val="56AEFF"/>
                </a:solidFill>
                <a:latin typeface="DM Sans Italics"/>
                <a:ea typeface="DM Sans Italics"/>
                <a:cs typeface="DM Sans Italics"/>
                <a:sym typeface="DM Sans Italics"/>
              </a:rPr>
              <a:t>                       Amr Ahmed </a:t>
            </a:r>
          </a:p>
        </p:txBody>
      </p:sp>
      <p:sp>
        <p:nvSpPr>
          <p:cNvPr id="9" name="TextBox 9"/>
          <p:cNvSpPr txBox="1"/>
          <p:nvPr/>
        </p:nvSpPr>
        <p:spPr>
          <a:xfrm>
            <a:off x="1573748" y="3373033"/>
            <a:ext cx="10959085" cy="1958340"/>
          </a:xfrm>
          <a:prstGeom prst="rect">
            <a:avLst/>
          </a:prstGeom>
        </p:spPr>
        <p:txBody>
          <a:bodyPr lIns="0" tIns="0" rIns="0" bIns="0" rtlCol="0" anchor="t">
            <a:spAutoFit/>
          </a:bodyPr>
          <a:lstStyle/>
          <a:p>
            <a:pPr algn="l">
              <a:lnSpc>
                <a:spcPts val="7680"/>
              </a:lnSpc>
            </a:pPr>
            <a:r>
              <a:rPr lang="en-US" sz="6400" b="1">
                <a:solidFill>
                  <a:srgbClr val="FFFBFB"/>
                </a:solidFill>
                <a:latin typeface="Now Bold"/>
                <a:ea typeface="Now Bold"/>
                <a:cs typeface="Now Bold"/>
                <a:sym typeface="Now Bold"/>
              </a:rPr>
              <a:t>NTER-BRANCH CONNECTIVITY </a:t>
            </a:r>
          </a:p>
        </p:txBody>
      </p:sp>
      <p:sp>
        <p:nvSpPr>
          <p:cNvPr id="10" name="TextBox 10"/>
          <p:cNvSpPr txBox="1"/>
          <p:nvPr/>
        </p:nvSpPr>
        <p:spPr>
          <a:xfrm>
            <a:off x="2848421" y="1434054"/>
            <a:ext cx="3102868" cy="395573"/>
          </a:xfrm>
          <a:prstGeom prst="rect">
            <a:avLst/>
          </a:prstGeom>
        </p:spPr>
        <p:txBody>
          <a:bodyPr lIns="0" tIns="0" rIns="0" bIns="0" rtlCol="0" anchor="t">
            <a:spAutoFit/>
          </a:bodyPr>
          <a:lstStyle/>
          <a:p>
            <a:pPr algn="l">
              <a:lnSpc>
                <a:spcPts val="3131"/>
              </a:lnSpc>
            </a:pPr>
            <a:r>
              <a:rPr lang="en-US" sz="2545" i="1" spc="-50">
                <a:solidFill>
                  <a:srgbClr val="56AEFF"/>
                </a:solidFill>
                <a:latin typeface="DM Sans Italics"/>
                <a:ea typeface="DM Sans Italics"/>
                <a:cs typeface="DM Sans Italics"/>
                <a:sym typeface="DM Sans Italics"/>
              </a:rPr>
              <a:t>DEPI</a:t>
            </a:r>
          </a:p>
        </p:txBody>
      </p:sp>
      <p:sp>
        <p:nvSpPr>
          <p:cNvPr id="11" name="Freeform 11"/>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573748" y="5327661"/>
            <a:ext cx="9659937" cy="1718569"/>
          </a:xfrm>
          <a:prstGeom prst="rect">
            <a:avLst/>
          </a:prstGeom>
        </p:spPr>
        <p:txBody>
          <a:bodyPr lIns="0" tIns="0" rIns="0" bIns="0" rtlCol="0" anchor="t">
            <a:spAutoFit/>
          </a:bodyPr>
          <a:lstStyle/>
          <a:p>
            <a:pPr algn="l">
              <a:lnSpc>
                <a:spcPts val="13568"/>
              </a:lnSpc>
            </a:pPr>
            <a:r>
              <a:rPr lang="en-US" sz="11306" b="1">
                <a:solidFill>
                  <a:srgbClr val="56AEFF"/>
                </a:solidFill>
                <a:latin typeface="Now Bold"/>
                <a:ea typeface="Now Bold"/>
                <a:cs typeface="Now Bold"/>
                <a:sym typeface="Now Bold"/>
              </a:rPr>
              <a:t>PROJECT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530205" y="730403"/>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76200"/>
              <a:ext cx="2311722" cy="806586"/>
            </a:xfrm>
            <a:prstGeom prst="rect">
              <a:avLst/>
            </a:prstGeom>
          </p:spPr>
          <p:txBody>
            <a:bodyPr lIns="50800" tIns="50800" rIns="50800" bIns="50800" rtlCol="0" anchor="ctr"/>
            <a:lstStyle/>
            <a:p>
              <a:pPr algn="ctr">
                <a:lnSpc>
                  <a:spcPts val="5503"/>
                </a:lnSpc>
              </a:pPr>
              <a:r>
                <a:rPr lang="en-US" sz="3987" b="1" i="1">
                  <a:solidFill>
                    <a:srgbClr val="000000"/>
                  </a:solidFill>
                  <a:latin typeface="DM Sans Bold Italics"/>
                  <a:ea typeface="DM Sans Bold Italics"/>
                  <a:cs typeface="DM Sans Bold Italics"/>
                  <a:sym typeface="DM Sans Bold Italics"/>
                </a:rPr>
                <a:t>VPN</a:t>
              </a:r>
            </a:p>
          </p:txBody>
        </p:sp>
      </p:grpSp>
      <p:grpSp>
        <p:nvGrpSpPr>
          <p:cNvPr id="5" name="Group 5"/>
          <p:cNvGrpSpPr/>
          <p:nvPr/>
        </p:nvGrpSpPr>
        <p:grpSpPr>
          <a:xfrm>
            <a:off x="1530205" y="5165229"/>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7" name="TextBox 7"/>
            <p:cNvSpPr txBox="1"/>
            <p:nvPr/>
          </p:nvSpPr>
          <p:spPr>
            <a:xfrm>
              <a:off x="177800" y="-57150"/>
              <a:ext cx="2311722" cy="787536"/>
            </a:xfrm>
            <a:prstGeom prst="rect">
              <a:avLst/>
            </a:prstGeom>
          </p:spPr>
          <p:txBody>
            <a:bodyPr lIns="50800" tIns="50800" rIns="50800" bIns="50800" rtlCol="0" anchor="ctr"/>
            <a:lstStyle/>
            <a:p>
              <a:pPr algn="ctr">
                <a:lnSpc>
                  <a:spcPts val="4951"/>
                </a:lnSpc>
              </a:pPr>
              <a:r>
                <a:rPr lang="en-US" sz="3587" b="1" i="1">
                  <a:solidFill>
                    <a:srgbClr val="000000"/>
                  </a:solidFill>
                  <a:latin typeface="DM Sans Bold Italics"/>
                  <a:ea typeface="DM Sans Bold Italics"/>
                  <a:cs typeface="DM Sans Bold Italics"/>
                  <a:sym typeface="DM Sans Bold Italics"/>
                </a:rPr>
                <a:t>NAT</a:t>
              </a:r>
            </a:p>
          </p:txBody>
        </p:sp>
      </p:grpSp>
      <p:sp>
        <p:nvSpPr>
          <p:cNvPr id="8" name="TextBox 8"/>
          <p:cNvSpPr txBox="1"/>
          <p:nvPr/>
        </p:nvSpPr>
        <p:spPr>
          <a:xfrm>
            <a:off x="6802031" y="3618050"/>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February</a:t>
            </a:r>
          </a:p>
        </p:txBody>
      </p:sp>
      <p:sp>
        <p:nvSpPr>
          <p:cNvPr id="9" name="TextBox 9"/>
          <p:cNvSpPr txBox="1"/>
          <p:nvPr/>
        </p:nvSpPr>
        <p:spPr>
          <a:xfrm>
            <a:off x="7768443" y="243332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January</a:t>
            </a:r>
          </a:p>
        </p:txBody>
      </p:sp>
      <p:sp>
        <p:nvSpPr>
          <p:cNvPr id="10" name="TextBox 10"/>
          <p:cNvSpPr txBox="1"/>
          <p:nvPr/>
        </p:nvSpPr>
        <p:spPr>
          <a:xfrm>
            <a:off x="8347593" y="4802779"/>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March</a:t>
            </a:r>
          </a:p>
        </p:txBody>
      </p:sp>
      <p:sp>
        <p:nvSpPr>
          <p:cNvPr id="11" name="TextBox 11"/>
          <p:cNvSpPr txBox="1"/>
          <p:nvPr/>
        </p:nvSpPr>
        <p:spPr>
          <a:xfrm>
            <a:off x="7381181" y="5987507"/>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April</a:t>
            </a:r>
          </a:p>
        </p:txBody>
      </p:sp>
      <p:sp>
        <p:nvSpPr>
          <p:cNvPr id="12" name="TextBox 12"/>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May</a:t>
            </a:r>
          </a:p>
        </p:txBody>
      </p:sp>
      <p:sp>
        <p:nvSpPr>
          <p:cNvPr id="13" name="Freeform 13"/>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TextBox 15"/>
          <p:cNvSpPr txBox="1"/>
          <p:nvPr/>
        </p:nvSpPr>
        <p:spPr>
          <a:xfrm>
            <a:off x="5987501" y="5556872"/>
            <a:ext cx="10124248" cy="3167985"/>
          </a:xfrm>
          <a:prstGeom prst="rect">
            <a:avLst/>
          </a:prstGeom>
        </p:spPr>
        <p:txBody>
          <a:bodyPr lIns="0" tIns="0" rIns="0" bIns="0" rtlCol="0" anchor="t">
            <a:spAutoFit/>
          </a:bodyPr>
          <a:lstStyle/>
          <a:p>
            <a:pPr marL="0" lvl="0" indent="0" algn="l">
              <a:lnSpc>
                <a:spcPts val="2832"/>
              </a:lnSpc>
            </a:pPr>
            <a:endParaRPr dirty="0"/>
          </a:p>
          <a:p>
            <a:pPr marL="485315" lvl="1" indent="-242658" algn="l">
              <a:lnSpc>
                <a:spcPts val="2832"/>
              </a:lnSpc>
              <a:buFont typeface="Arial"/>
              <a:buChar char="•"/>
            </a:pPr>
            <a:r>
              <a:rPr lang="en-US" sz="2247" u="none" strike="noStrike" dirty="0">
                <a:solidFill>
                  <a:srgbClr val="FFFFFF"/>
                </a:solidFill>
                <a:latin typeface="DM Sans"/>
                <a:ea typeface="DM Sans"/>
                <a:cs typeface="DM Sans"/>
                <a:sym typeface="DM Sans"/>
              </a:rPr>
              <a:t>Purpose:  Translates private IP addresses to public IP addresses for devices accessing the internet.</a:t>
            </a:r>
          </a:p>
          <a:p>
            <a:pPr marL="485315" lvl="1" indent="-242658" algn="l">
              <a:lnSpc>
                <a:spcPts val="2832"/>
              </a:lnSpc>
              <a:buFont typeface="Arial"/>
              <a:buChar char="•"/>
            </a:pPr>
            <a:r>
              <a:rPr lang="en-US" sz="2247" u="none" strike="noStrike" dirty="0">
                <a:solidFill>
                  <a:srgbClr val="FFFFFF"/>
                </a:solidFill>
                <a:latin typeface="DM Sans"/>
                <a:ea typeface="DM Sans"/>
                <a:cs typeface="DM Sans"/>
                <a:sym typeface="DM Sans"/>
              </a:rPr>
              <a:t>Usage in the Network:</a:t>
            </a:r>
          </a:p>
          <a:p>
            <a:pPr marL="970631" lvl="2" indent="-323544" algn="l">
              <a:lnSpc>
                <a:spcPts val="2832"/>
              </a:lnSpc>
              <a:buFont typeface="Arial"/>
              <a:buChar char="⚬"/>
            </a:pPr>
            <a:r>
              <a:rPr lang="en-US" sz="2247" u="none" strike="noStrike" dirty="0">
                <a:solidFill>
                  <a:srgbClr val="FFFFFF"/>
                </a:solidFill>
                <a:latin typeface="DM Sans"/>
                <a:ea typeface="DM Sans"/>
                <a:cs typeface="DM Sans"/>
                <a:sym typeface="DM Sans"/>
              </a:rPr>
              <a:t>Configured on the routers to allow internal devices to access external networks .</a:t>
            </a:r>
          </a:p>
          <a:p>
            <a:pPr marL="970631" lvl="2" indent="-323544" algn="l">
              <a:lnSpc>
                <a:spcPts val="2832"/>
              </a:lnSpc>
              <a:buFont typeface="Arial"/>
              <a:buChar char="⚬"/>
            </a:pPr>
            <a:r>
              <a:rPr lang="en-US" sz="2247" u="none" strike="noStrike" dirty="0">
                <a:solidFill>
                  <a:srgbClr val="FFFFFF"/>
                </a:solidFill>
                <a:latin typeface="DM Sans"/>
                <a:ea typeface="DM Sans"/>
                <a:cs typeface="DM Sans"/>
                <a:sym typeface="DM Sans"/>
              </a:rPr>
              <a:t>Ensures that internal network addresses remain hidden from the public</a:t>
            </a:r>
          </a:p>
          <a:p>
            <a:pPr marL="0" lvl="0" indent="0" algn="l">
              <a:lnSpc>
                <a:spcPts val="2832"/>
              </a:lnSpc>
            </a:pPr>
            <a:endParaRPr lang="en-US" sz="2247" u="none" strike="noStrike" dirty="0">
              <a:solidFill>
                <a:srgbClr val="FFFFFF"/>
              </a:solidFill>
              <a:latin typeface="DM Sans"/>
              <a:ea typeface="DM Sans"/>
              <a:cs typeface="DM Sans"/>
              <a:sym typeface="DM Sans"/>
            </a:endParaRPr>
          </a:p>
        </p:txBody>
      </p:sp>
      <p:sp>
        <p:nvSpPr>
          <p:cNvPr id="16" name="TextBox 16"/>
          <p:cNvSpPr txBox="1"/>
          <p:nvPr/>
        </p:nvSpPr>
        <p:spPr>
          <a:xfrm>
            <a:off x="5987501" y="1081119"/>
            <a:ext cx="9951282" cy="3114188"/>
          </a:xfrm>
          <a:prstGeom prst="rect">
            <a:avLst/>
          </a:prstGeom>
        </p:spPr>
        <p:txBody>
          <a:bodyPr lIns="0" tIns="0" rIns="0" bIns="0" rtlCol="0" anchor="t">
            <a:spAutoFit/>
          </a:bodyPr>
          <a:lstStyle/>
          <a:p>
            <a:pPr marL="0" lvl="0" indent="0" algn="l">
              <a:lnSpc>
                <a:spcPts val="2783"/>
              </a:lnSpc>
            </a:pPr>
            <a:endParaRPr/>
          </a:p>
          <a:p>
            <a:pPr marL="477024" lvl="1" indent="-238512" algn="l">
              <a:lnSpc>
                <a:spcPts val="2783"/>
              </a:lnSpc>
              <a:buFont typeface="Arial"/>
              <a:buChar char="•"/>
            </a:pPr>
            <a:r>
              <a:rPr lang="en-US" sz="2209" u="none" strike="noStrike">
                <a:solidFill>
                  <a:srgbClr val="FFFFFF"/>
                </a:solidFill>
                <a:latin typeface="DM Sans"/>
                <a:ea typeface="DM Sans"/>
                <a:cs typeface="DM Sans"/>
                <a:sym typeface="DM Sans"/>
              </a:rPr>
              <a:t>Purpose:  Securely connects the two branches over the internet.</a:t>
            </a:r>
          </a:p>
          <a:p>
            <a:pPr algn="l">
              <a:lnSpc>
                <a:spcPts val="2783"/>
              </a:lnSpc>
            </a:pPr>
            <a:endParaRPr lang="en-US" sz="2209" u="none" strike="noStrike">
              <a:solidFill>
                <a:srgbClr val="FFFFFF"/>
              </a:solidFill>
              <a:latin typeface="DM Sans"/>
              <a:ea typeface="DM Sans"/>
              <a:cs typeface="DM Sans"/>
              <a:sym typeface="DM Sans"/>
            </a:endParaRPr>
          </a:p>
          <a:p>
            <a:pPr marL="477024" lvl="1" indent="-238512" algn="l">
              <a:lnSpc>
                <a:spcPts val="2783"/>
              </a:lnSpc>
              <a:buFont typeface="Arial"/>
              <a:buChar char="•"/>
            </a:pPr>
            <a:r>
              <a:rPr lang="en-US" sz="2209" u="none" strike="noStrike">
                <a:solidFill>
                  <a:srgbClr val="FFFFFF"/>
                </a:solidFill>
                <a:latin typeface="DM Sans"/>
                <a:ea typeface="DM Sans"/>
                <a:cs typeface="DM Sans"/>
                <a:sym typeface="DM Sans"/>
              </a:rPr>
              <a:t>Usage in the Network:</a:t>
            </a:r>
          </a:p>
          <a:p>
            <a:pPr marL="954048" lvl="2" indent="-318016" algn="l">
              <a:lnSpc>
                <a:spcPts val="2783"/>
              </a:lnSpc>
              <a:buFont typeface="Arial"/>
              <a:buChar char="⚬"/>
            </a:pPr>
            <a:r>
              <a:rPr lang="en-US" sz="2209" u="none" strike="noStrike">
                <a:solidFill>
                  <a:srgbClr val="FFFFFF"/>
                </a:solidFill>
                <a:latin typeface="DM Sans"/>
                <a:ea typeface="DM Sans"/>
                <a:cs typeface="DM Sans"/>
                <a:sym typeface="DM Sans"/>
              </a:rPr>
              <a:t>VPN Tunnel (Tunnel0) ensures encrypted communication between the two branches.</a:t>
            </a:r>
          </a:p>
          <a:p>
            <a:pPr marL="954048" lvl="2" indent="-318016" algn="l">
              <a:lnSpc>
                <a:spcPts val="2783"/>
              </a:lnSpc>
              <a:buFont typeface="Arial"/>
              <a:buChar char="⚬"/>
            </a:pPr>
            <a:r>
              <a:rPr lang="en-US" sz="2209" u="none" strike="noStrike">
                <a:solidFill>
                  <a:srgbClr val="FFFFFF"/>
                </a:solidFill>
                <a:latin typeface="DM Sans"/>
                <a:ea typeface="DM Sans"/>
                <a:cs typeface="DM Sans"/>
                <a:sym typeface="DM Sans"/>
              </a:rPr>
              <a:t>Protects sensitive data while traveling between locations.</a:t>
            </a:r>
          </a:p>
          <a:p>
            <a:pPr algn="l">
              <a:lnSpc>
                <a:spcPts val="2783"/>
              </a:lnSpc>
            </a:pPr>
            <a:endParaRPr lang="en-US" sz="2209" u="none" strike="noStrike">
              <a:solidFill>
                <a:srgbClr val="FFFFFF"/>
              </a:solidFill>
              <a:latin typeface="DM Sans"/>
              <a:ea typeface="DM Sans"/>
              <a:cs typeface="DM Sans"/>
              <a:sym typeface="DM Sans"/>
            </a:endParaRPr>
          </a:p>
          <a:p>
            <a:pPr marL="0" lvl="0" indent="0" algn="l">
              <a:lnSpc>
                <a:spcPts val="2783"/>
              </a:lnSpc>
            </a:pPr>
            <a:endParaRPr lang="en-US" sz="2209" u="none" strike="noStrike">
              <a:solidFill>
                <a:srgbClr val="FFFFFF"/>
              </a:solidFill>
              <a:latin typeface="DM Sans"/>
              <a:ea typeface="DM Sans"/>
              <a:cs typeface="DM Sans"/>
              <a:sym typeface="DM Sans"/>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530205" y="730403"/>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76200"/>
              <a:ext cx="2311722" cy="806586"/>
            </a:xfrm>
            <a:prstGeom prst="rect">
              <a:avLst/>
            </a:prstGeom>
          </p:spPr>
          <p:txBody>
            <a:bodyPr lIns="50800" tIns="50800" rIns="50800" bIns="50800" rtlCol="0" anchor="ctr"/>
            <a:lstStyle/>
            <a:p>
              <a:pPr algn="ctr">
                <a:lnSpc>
                  <a:spcPts val="5503"/>
                </a:lnSpc>
              </a:pPr>
              <a:r>
                <a:rPr lang="en-US" sz="3987" b="1" i="1">
                  <a:solidFill>
                    <a:srgbClr val="000000"/>
                  </a:solidFill>
                  <a:latin typeface="DM Sans Bold Italics"/>
                  <a:ea typeface="DM Sans Bold Italics"/>
                  <a:cs typeface="DM Sans Bold Italics"/>
                  <a:sym typeface="DM Sans Bold Italics"/>
                </a:rPr>
                <a:t>DHCP</a:t>
              </a:r>
            </a:p>
          </p:txBody>
        </p:sp>
      </p:grpSp>
      <p:grpSp>
        <p:nvGrpSpPr>
          <p:cNvPr id="5" name="Group 5"/>
          <p:cNvGrpSpPr/>
          <p:nvPr/>
        </p:nvGrpSpPr>
        <p:grpSpPr>
          <a:xfrm>
            <a:off x="1530205" y="5165229"/>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7" name="TextBox 7"/>
            <p:cNvSpPr txBox="1"/>
            <p:nvPr/>
          </p:nvSpPr>
          <p:spPr>
            <a:xfrm>
              <a:off x="177800" y="-57150"/>
              <a:ext cx="2311722" cy="787536"/>
            </a:xfrm>
            <a:prstGeom prst="rect">
              <a:avLst/>
            </a:prstGeom>
          </p:spPr>
          <p:txBody>
            <a:bodyPr lIns="50800" tIns="50800" rIns="50800" bIns="50800" rtlCol="0" anchor="ctr"/>
            <a:lstStyle/>
            <a:p>
              <a:pPr algn="ctr">
                <a:lnSpc>
                  <a:spcPts val="4951"/>
                </a:lnSpc>
              </a:pPr>
              <a:r>
                <a:rPr lang="en-US" sz="3587" b="1" i="1">
                  <a:solidFill>
                    <a:srgbClr val="000000"/>
                  </a:solidFill>
                  <a:latin typeface="DM Sans Bold Italics"/>
                  <a:ea typeface="DM Sans Bold Italics"/>
                  <a:cs typeface="DM Sans Bold Italics"/>
                  <a:sym typeface="DM Sans Bold Italics"/>
                </a:rPr>
                <a:t>HSRP</a:t>
              </a:r>
            </a:p>
          </p:txBody>
        </p:sp>
      </p:grpSp>
      <p:sp>
        <p:nvSpPr>
          <p:cNvPr id="8" name="TextBox 8"/>
          <p:cNvSpPr txBox="1"/>
          <p:nvPr/>
        </p:nvSpPr>
        <p:spPr>
          <a:xfrm>
            <a:off x="6802031" y="3618050"/>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February</a:t>
            </a:r>
          </a:p>
        </p:txBody>
      </p:sp>
      <p:sp>
        <p:nvSpPr>
          <p:cNvPr id="9" name="TextBox 9"/>
          <p:cNvSpPr txBox="1"/>
          <p:nvPr/>
        </p:nvSpPr>
        <p:spPr>
          <a:xfrm>
            <a:off x="7768443" y="243332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January</a:t>
            </a:r>
          </a:p>
        </p:txBody>
      </p:sp>
      <p:sp>
        <p:nvSpPr>
          <p:cNvPr id="10" name="TextBox 10"/>
          <p:cNvSpPr txBox="1"/>
          <p:nvPr/>
        </p:nvSpPr>
        <p:spPr>
          <a:xfrm>
            <a:off x="8347593" y="4802779"/>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March</a:t>
            </a:r>
          </a:p>
        </p:txBody>
      </p:sp>
      <p:sp>
        <p:nvSpPr>
          <p:cNvPr id="11" name="TextBox 11"/>
          <p:cNvSpPr txBox="1"/>
          <p:nvPr/>
        </p:nvSpPr>
        <p:spPr>
          <a:xfrm>
            <a:off x="7381181" y="5987507"/>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April</a:t>
            </a:r>
          </a:p>
        </p:txBody>
      </p:sp>
      <p:sp>
        <p:nvSpPr>
          <p:cNvPr id="12" name="TextBox 12"/>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May</a:t>
            </a:r>
          </a:p>
        </p:txBody>
      </p:sp>
      <p:sp>
        <p:nvSpPr>
          <p:cNvPr id="13" name="Freeform 13"/>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TextBox 15"/>
          <p:cNvSpPr txBox="1"/>
          <p:nvPr/>
        </p:nvSpPr>
        <p:spPr>
          <a:xfrm>
            <a:off x="5987501" y="5556872"/>
            <a:ext cx="10869169" cy="3399677"/>
          </a:xfrm>
          <a:prstGeom prst="rect">
            <a:avLst/>
          </a:prstGeom>
        </p:spPr>
        <p:txBody>
          <a:bodyPr lIns="0" tIns="0" rIns="0" bIns="0" rtlCol="0" anchor="t">
            <a:spAutoFit/>
          </a:bodyPr>
          <a:lstStyle/>
          <a:p>
            <a:pPr marL="0" lvl="0" indent="0" algn="l">
              <a:lnSpc>
                <a:spcPts val="3040"/>
              </a:lnSpc>
            </a:pPr>
            <a:endParaRPr dirty="0"/>
          </a:p>
          <a:p>
            <a:pPr marL="521024" lvl="1" indent="-260512" algn="l">
              <a:lnSpc>
                <a:spcPts val="3040"/>
              </a:lnSpc>
              <a:buFont typeface="Arial"/>
              <a:buChar char="•"/>
            </a:pPr>
            <a:r>
              <a:rPr lang="en-US" sz="2413" u="none" strike="noStrike" dirty="0">
                <a:solidFill>
                  <a:srgbClr val="FFFFFF"/>
                </a:solidFill>
                <a:latin typeface="DM Sans"/>
                <a:ea typeface="DM Sans"/>
                <a:cs typeface="DM Sans"/>
                <a:sym typeface="DM Sans"/>
              </a:rPr>
              <a:t>Purpose:  Provides network redundancy by allowing multiple routers to share a virtual IP address, ensuring continuous availability in case the primary router fails.</a:t>
            </a:r>
          </a:p>
          <a:p>
            <a:pPr marL="521024" lvl="1" indent="-260512" algn="l">
              <a:lnSpc>
                <a:spcPts val="3040"/>
              </a:lnSpc>
              <a:buFont typeface="Arial"/>
              <a:buChar char="•"/>
            </a:pPr>
            <a:r>
              <a:rPr lang="en-US" sz="2413" u="none" strike="noStrike" dirty="0">
                <a:solidFill>
                  <a:srgbClr val="FFFFFF"/>
                </a:solidFill>
                <a:latin typeface="DM Sans"/>
                <a:ea typeface="DM Sans"/>
                <a:cs typeface="DM Sans"/>
                <a:sym typeface="DM Sans"/>
              </a:rPr>
              <a:t>Usage in the Network:</a:t>
            </a:r>
          </a:p>
          <a:p>
            <a:pPr marL="1042048" lvl="2" indent="-347349" algn="l">
              <a:lnSpc>
                <a:spcPts val="3040"/>
              </a:lnSpc>
              <a:buFont typeface="Arial"/>
              <a:buChar char="⚬"/>
            </a:pPr>
            <a:r>
              <a:rPr lang="en-US" sz="2413" u="none" strike="noStrike" dirty="0">
                <a:solidFill>
                  <a:srgbClr val="FFFFFF"/>
                </a:solidFill>
                <a:latin typeface="DM Sans"/>
                <a:ea typeface="DM Sans"/>
                <a:cs typeface="DM Sans"/>
                <a:sym typeface="DM Sans"/>
              </a:rPr>
              <a:t> Ensures high availability and automatic failover in case the active router becomes unavailable.</a:t>
            </a:r>
          </a:p>
          <a:p>
            <a:pPr algn="l">
              <a:lnSpc>
                <a:spcPts val="3040"/>
              </a:lnSpc>
            </a:pPr>
            <a:endParaRPr lang="en-US" sz="2413" u="none" strike="noStrike" dirty="0">
              <a:solidFill>
                <a:srgbClr val="FFFFFF"/>
              </a:solidFill>
              <a:latin typeface="DM Sans"/>
              <a:ea typeface="DM Sans"/>
              <a:cs typeface="DM Sans"/>
              <a:sym typeface="DM Sans"/>
            </a:endParaRPr>
          </a:p>
          <a:p>
            <a:pPr marL="0" lvl="0" indent="0" algn="l">
              <a:lnSpc>
                <a:spcPts val="3040"/>
              </a:lnSpc>
            </a:pPr>
            <a:endParaRPr lang="en-US" sz="2413" u="none" strike="noStrike" dirty="0">
              <a:solidFill>
                <a:srgbClr val="FFFFFF"/>
              </a:solidFill>
              <a:latin typeface="DM Sans"/>
              <a:ea typeface="DM Sans"/>
              <a:cs typeface="DM Sans"/>
              <a:sym typeface="DM Sans"/>
            </a:endParaRPr>
          </a:p>
        </p:txBody>
      </p:sp>
      <p:sp>
        <p:nvSpPr>
          <p:cNvPr id="16" name="TextBox 16"/>
          <p:cNvSpPr txBox="1"/>
          <p:nvPr/>
        </p:nvSpPr>
        <p:spPr>
          <a:xfrm>
            <a:off x="5987501" y="1090644"/>
            <a:ext cx="10460203" cy="3626410"/>
          </a:xfrm>
          <a:prstGeom prst="rect">
            <a:avLst/>
          </a:prstGeom>
        </p:spPr>
        <p:txBody>
          <a:bodyPr lIns="0" tIns="0" rIns="0" bIns="0" rtlCol="0" anchor="t">
            <a:spAutoFit/>
          </a:bodyPr>
          <a:lstStyle/>
          <a:p>
            <a:pPr marL="0" lvl="0" indent="0" algn="l">
              <a:lnSpc>
                <a:spcPts val="2926"/>
              </a:lnSpc>
            </a:pPr>
            <a:endParaRPr/>
          </a:p>
          <a:p>
            <a:pPr marL="501420" lvl="1" indent="-250710" algn="l">
              <a:lnSpc>
                <a:spcPts val="2926"/>
              </a:lnSpc>
              <a:buFont typeface="Arial"/>
              <a:buChar char="•"/>
            </a:pPr>
            <a:r>
              <a:rPr lang="en-US" sz="2322" u="none" strike="noStrike">
                <a:solidFill>
                  <a:srgbClr val="FFFFFF"/>
                </a:solidFill>
                <a:latin typeface="DM Sans"/>
                <a:ea typeface="DM Sans"/>
                <a:cs typeface="DM Sans"/>
                <a:sym typeface="DM Sans"/>
              </a:rPr>
              <a:t>Purpose:  Automatically assigns IP addresses and network configuration settings to devices.</a:t>
            </a:r>
          </a:p>
          <a:p>
            <a:pPr algn="l">
              <a:lnSpc>
                <a:spcPts val="2926"/>
              </a:lnSpc>
            </a:pPr>
            <a:endParaRPr lang="en-US" sz="2322" u="none" strike="noStrike">
              <a:solidFill>
                <a:srgbClr val="FFFFFF"/>
              </a:solidFill>
              <a:latin typeface="DM Sans"/>
              <a:ea typeface="DM Sans"/>
              <a:cs typeface="DM Sans"/>
              <a:sym typeface="DM Sans"/>
            </a:endParaRPr>
          </a:p>
          <a:p>
            <a:pPr marL="501420" lvl="1" indent="-250710" algn="l">
              <a:lnSpc>
                <a:spcPts val="2926"/>
              </a:lnSpc>
              <a:buFont typeface="Arial"/>
              <a:buChar char="•"/>
            </a:pPr>
            <a:r>
              <a:rPr lang="en-US" sz="2322" u="none" strike="noStrike">
                <a:solidFill>
                  <a:srgbClr val="FFFFFF"/>
                </a:solidFill>
                <a:latin typeface="DM Sans"/>
                <a:ea typeface="DM Sans"/>
                <a:cs typeface="DM Sans"/>
                <a:sym typeface="DM Sans"/>
              </a:rPr>
              <a:t>Usage in the Network:</a:t>
            </a:r>
          </a:p>
          <a:p>
            <a:pPr marL="1002839" lvl="2" indent="-334280" algn="l">
              <a:lnSpc>
                <a:spcPts val="2926"/>
              </a:lnSpc>
              <a:buFont typeface="Arial"/>
              <a:buChar char="⚬"/>
            </a:pPr>
            <a:r>
              <a:rPr lang="en-US" sz="2322" u="none" strike="noStrike">
                <a:solidFill>
                  <a:srgbClr val="FFFFFF"/>
                </a:solidFill>
                <a:latin typeface="DM Sans"/>
                <a:ea typeface="DM Sans"/>
                <a:cs typeface="DM Sans"/>
                <a:sym typeface="DM Sans"/>
              </a:rPr>
              <a:t>Simplifies IP address management, ensuring dynamic and efficient allocation of addresses in both wired and wireless networks.</a:t>
            </a:r>
          </a:p>
          <a:p>
            <a:pPr algn="l">
              <a:lnSpc>
                <a:spcPts val="2926"/>
              </a:lnSpc>
            </a:pPr>
            <a:endParaRPr lang="en-US" sz="2322" u="none" strike="noStrike">
              <a:solidFill>
                <a:srgbClr val="FFFFFF"/>
              </a:solidFill>
              <a:latin typeface="DM Sans"/>
              <a:ea typeface="DM Sans"/>
              <a:cs typeface="DM Sans"/>
              <a:sym typeface="DM Sans"/>
            </a:endParaRPr>
          </a:p>
          <a:p>
            <a:pPr algn="l">
              <a:lnSpc>
                <a:spcPts val="2926"/>
              </a:lnSpc>
            </a:pPr>
            <a:endParaRPr lang="en-US" sz="2322" u="none" strike="noStrike">
              <a:solidFill>
                <a:srgbClr val="FFFFFF"/>
              </a:solidFill>
              <a:latin typeface="DM Sans"/>
              <a:ea typeface="DM Sans"/>
              <a:cs typeface="DM Sans"/>
              <a:sym typeface="DM Sans"/>
            </a:endParaRPr>
          </a:p>
          <a:p>
            <a:pPr marL="0" lvl="0" indent="0" algn="l">
              <a:lnSpc>
                <a:spcPts val="2926"/>
              </a:lnSpc>
            </a:pPr>
            <a:endParaRPr lang="en-US" sz="2322" u="none" strike="noStrike">
              <a:solidFill>
                <a:srgbClr val="FFFFFF"/>
              </a:solidFill>
              <a:latin typeface="DM Sans"/>
              <a:ea typeface="DM Sans"/>
              <a:cs typeface="DM Sans"/>
              <a:sym typeface="DM Sans"/>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530205" y="730403"/>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76200"/>
              <a:ext cx="2311722" cy="806586"/>
            </a:xfrm>
            <a:prstGeom prst="rect">
              <a:avLst/>
            </a:prstGeom>
          </p:spPr>
          <p:txBody>
            <a:bodyPr lIns="50800" tIns="50800" rIns="50800" bIns="50800" rtlCol="0" anchor="ctr"/>
            <a:lstStyle/>
            <a:p>
              <a:pPr algn="ctr">
                <a:lnSpc>
                  <a:spcPts val="5503"/>
                </a:lnSpc>
              </a:pPr>
              <a:r>
                <a:rPr lang="en-US" sz="3987" b="1" i="1">
                  <a:solidFill>
                    <a:srgbClr val="000000"/>
                  </a:solidFill>
                  <a:latin typeface="DM Sans Bold Italics"/>
                  <a:ea typeface="DM Sans Bold Italics"/>
                  <a:cs typeface="DM Sans Bold Italics"/>
                  <a:sym typeface="DM Sans Bold Italics"/>
                </a:rPr>
                <a:t>SYSLOG</a:t>
              </a:r>
            </a:p>
          </p:txBody>
        </p:sp>
      </p:grpSp>
      <p:grpSp>
        <p:nvGrpSpPr>
          <p:cNvPr id="5" name="Group 5"/>
          <p:cNvGrpSpPr/>
          <p:nvPr/>
        </p:nvGrpSpPr>
        <p:grpSpPr>
          <a:xfrm>
            <a:off x="1530205" y="5165229"/>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7" name="TextBox 7"/>
            <p:cNvSpPr txBox="1"/>
            <p:nvPr/>
          </p:nvSpPr>
          <p:spPr>
            <a:xfrm>
              <a:off x="177800" y="-57150"/>
              <a:ext cx="2311722" cy="787536"/>
            </a:xfrm>
            <a:prstGeom prst="rect">
              <a:avLst/>
            </a:prstGeom>
          </p:spPr>
          <p:txBody>
            <a:bodyPr lIns="50800" tIns="50800" rIns="50800" bIns="50800" rtlCol="0" anchor="ctr"/>
            <a:lstStyle/>
            <a:p>
              <a:pPr algn="ctr">
                <a:lnSpc>
                  <a:spcPts val="4951"/>
                </a:lnSpc>
              </a:pPr>
              <a:r>
                <a:rPr lang="en-US" sz="3587" b="1" i="1">
                  <a:solidFill>
                    <a:srgbClr val="000000"/>
                  </a:solidFill>
                  <a:latin typeface="DM Sans Bold Italics"/>
                  <a:ea typeface="DM Sans Bold Italics"/>
                  <a:cs typeface="DM Sans Bold Italics"/>
                  <a:sym typeface="DM Sans Bold Italics"/>
                </a:rPr>
                <a:t>FTP server</a:t>
              </a:r>
            </a:p>
          </p:txBody>
        </p:sp>
      </p:grpSp>
      <p:sp>
        <p:nvSpPr>
          <p:cNvPr id="8" name="TextBox 8"/>
          <p:cNvSpPr txBox="1"/>
          <p:nvPr/>
        </p:nvSpPr>
        <p:spPr>
          <a:xfrm>
            <a:off x="6802031" y="3618050"/>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February</a:t>
            </a:r>
          </a:p>
        </p:txBody>
      </p:sp>
      <p:sp>
        <p:nvSpPr>
          <p:cNvPr id="9" name="TextBox 9"/>
          <p:cNvSpPr txBox="1"/>
          <p:nvPr/>
        </p:nvSpPr>
        <p:spPr>
          <a:xfrm>
            <a:off x="7768443" y="243332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January</a:t>
            </a:r>
          </a:p>
        </p:txBody>
      </p:sp>
      <p:sp>
        <p:nvSpPr>
          <p:cNvPr id="10" name="TextBox 10"/>
          <p:cNvSpPr txBox="1"/>
          <p:nvPr/>
        </p:nvSpPr>
        <p:spPr>
          <a:xfrm>
            <a:off x="8347593" y="4802779"/>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March</a:t>
            </a:r>
          </a:p>
        </p:txBody>
      </p:sp>
      <p:sp>
        <p:nvSpPr>
          <p:cNvPr id="11" name="TextBox 11"/>
          <p:cNvSpPr txBox="1"/>
          <p:nvPr/>
        </p:nvSpPr>
        <p:spPr>
          <a:xfrm>
            <a:off x="7381181" y="5987507"/>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April</a:t>
            </a:r>
          </a:p>
        </p:txBody>
      </p:sp>
      <p:sp>
        <p:nvSpPr>
          <p:cNvPr id="12" name="TextBox 12"/>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May</a:t>
            </a:r>
          </a:p>
        </p:txBody>
      </p:sp>
      <p:sp>
        <p:nvSpPr>
          <p:cNvPr id="13" name="Freeform 13"/>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TextBox 15"/>
          <p:cNvSpPr txBox="1"/>
          <p:nvPr/>
        </p:nvSpPr>
        <p:spPr>
          <a:xfrm>
            <a:off x="5987501" y="5566397"/>
            <a:ext cx="10289995" cy="2852468"/>
          </a:xfrm>
          <a:prstGeom prst="rect">
            <a:avLst/>
          </a:prstGeom>
        </p:spPr>
        <p:txBody>
          <a:bodyPr lIns="0" tIns="0" rIns="0" bIns="0" rtlCol="0" anchor="t">
            <a:spAutoFit/>
          </a:bodyPr>
          <a:lstStyle/>
          <a:p>
            <a:pPr marL="0" lvl="0" indent="0" algn="l">
              <a:lnSpc>
                <a:spcPts val="2878"/>
              </a:lnSpc>
            </a:pPr>
            <a:endParaRPr dirty="0"/>
          </a:p>
          <a:p>
            <a:pPr marL="493261" lvl="1" indent="-246630" algn="l">
              <a:lnSpc>
                <a:spcPts val="2878"/>
              </a:lnSpc>
              <a:buFont typeface="Arial"/>
              <a:buChar char="•"/>
            </a:pPr>
            <a:r>
              <a:rPr lang="en-US" sz="2284" u="none" strike="noStrike" dirty="0">
                <a:solidFill>
                  <a:srgbClr val="FFFFFF"/>
                </a:solidFill>
                <a:latin typeface="DM Sans"/>
                <a:ea typeface="DM Sans"/>
                <a:cs typeface="DM Sans"/>
                <a:sym typeface="DM Sans"/>
              </a:rPr>
              <a:t>Purpose:  Provides a platform for file sharing and configuration backups between network devices.</a:t>
            </a:r>
          </a:p>
          <a:p>
            <a:pPr algn="l">
              <a:lnSpc>
                <a:spcPts val="2878"/>
              </a:lnSpc>
            </a:pPr>
            <a:endParaRPr lang="en-US" sz="2284" u="none" strike="noStrike" dirty="0">
              <a:solidFill>
                <a:srgbClr val="FFFFFF"/>
              </a:solidFill>
              <a:latin typeface="DM Sans"/>
              <a:ea typeface="DM Sans"/>
              <a:cs typeface="DM Sans"/>
              <a:sym typeface="DM Sans"/>
            </a:endParaRPr>
          </a:p>
          <a:p>
            <a:pPr marL="493261" lvl="1" indent="-246630" algn="l">
              <a:lnSpc>
                <a:spcPts val="2878"/>
              </a:lnSpc>
              <a:buFont typeface="Arial"/>
              <a:buChar char="•"/>
            </a:pPr>
            <a:r>
              <a:rPr lang="en-US" sz="2284" u="none" strike="noStrike" dirty="0">
                <a:solidFill>
                  <a:srgbClr val="FFFFFF"/>
                </a:solidFill>
                <a:latin typeface="DM Sans"/>
                <a:ea typeface="DM Sans"/>
                <a:cs typeface="DM Sans"/>
                <a:sym typeface="DM Sans"/>
              </a:rPr>
              <a:t>Usage in the Network:</a:t>
            </a:r>
          </a:p>
          <a:p>
            <a:pPr marL="986521" lvl="2" indent="-328840" algn="l">
              <a:lnSpc>
                <a:spcPts val="2878"/>
              </a:lnSpc>
              <a:buFont typeface="Arial"/>
              <a:buChar char="⚬"/>
            </a:pPr>
            <a:r>
              <a:rPr lang="en-US" sz="2284" u="none" strike="noStrike" dirty="0">
                <a:solidFill>
                  <a:srgbClr val="FFFFFF"/>
                </a:solidFill>
                <a:latin typeface="DM Sans"/>
                <a:ea typeface="DM Sans"/>
                <a:cs typeface="DM Sans"/>
                <a:sym typeface="DM Sans"/>
              </a:rPr>
              <a:t>TFTP and configuration file backups.</a:t>
            </a:r>
          </a:p>
          <a:p>
            <a:pPr marL="986521" lvl="2" indent="-328840" algn="l">
              <a:lnSpc>
                <a:spcPts val="2878"/>
              </a:lnSpc>
              <a:buFont typeface="Arial"/>
              <a:buChar char="⚬"/>
            </a:pPr>
            <a:r>
              <a:rPr lang="en-US" sz="2284" u="none" strike="noStrike" dirty="0">
                <a:solidFill>
                  <a:srgbClr val="FFFFFF"/>
                </a:solidFill>
                <a:latin typeface="DM Sans"/>
                <a:ea typeface="DM Sans"/>
                <a:cs typeface="DM Sans"/>
                <a:sym typeface="DM Sans"/>
              </a:rPr>
              <a:t>Can also be used for upgrading firmware and software on </a:t>
            </a:r>
            <a:r>
              <a:rPr lang="en-US" sz="2284" u="none" strike="noStrike" dirty="0" err="1">
                <a:solidFill>
                  <a:srgbClr val="FFFFFF"/>
                </a:solidFill>
                <a:latin typeface="DM Sans"/>
                <a:ea typeface="DM Sans"/>
                <a:cs typeface="DM Sans"/>
                <a:sym typeface="DM Sans"/>
              </a:rPr>
              <a:t>devic</a:t>
            </a:r>
            <a:endParaRPr lang="en-US" sz="2284" u="none" strike="noStrike" dirty="0">
              <a:solidFill>
                <a:srgbClr val="FFFFFF"/>
              </a:solidFill>
              <a:latin typeface="DM Sans"/>
              <a:ea typeface="DM Sans"/>
              <a:cs typeface="DM Sans"/>
              <a:sym typeface="DM Sans"/>
            </a:endParaRPr>
          </a:p>
          <a:p>
            <a:pPr marL="0" lvl="0" indent="0" algn="l">
              <a:lnSpc>
                <a:spcPts val="2878"/>
              </a:lnSpc>
            </a:pPr>
            <a:endParaRPr lang="en-US" sz="2284" u="none" strike="noStrike" dirty="0">
              <a:solidFill>
                <a:srgbClr val="FFFFFF"/>
              </a:solidFill>
              <a:latin typeface="DM Sans"/>
              <a:ea typeface="DM Sans"/>
              <a:cs typeface="DM Sans"/>
              <a:sym typeface="DM Sans"/>
            </a:endParaRPr>
          </a:p>
        </p:txBody>
      </p:sp>
      <p:sp>
        <p:nvSpPr>
          <p:cNvPr id="16" name="TextBox 16"/>
          <p:cNvSpPr txBox="1"/>
          <p:nvPr/>
        </p:nvSpPr>
        <p:spPr>
          <a:xfrm>
            <a:off x="5987501" y="1081119"/>
            <a:ext cx="9951282" cy="3459962"/>
          </a:xfrm>
          <a:prstGeom prst="rect">
            <a:avLst/>
          </a:prstGeom>
        </p:spPr>
        <p:txBody>
          <a:bodyPr lIns="0" tIns="0" rIns="0" bIns="0" rtlCol="0" anchor="t">
            <a:spAutoFit/>
          </a:bodyPr>
          <a:lstStyle/>
          <a:p>
            <a:pPr marL="0" lvl="0" indent="0" algn="l">
              <a:lnSpc>
                <a:spcPts val="2783"/>
              </a:lnSpc>
            </a:pPr>
            <a:endParaRPr/>
          </a:p>
          <a:p>
            <a:pPr marL="477024" lvl="1" indent="-238512" algn="l">
              <a:lnSpc>
                <a:spcPts val="2783"/>
              </a:lnSpc>
              <a:buFont typeface="Arial"/>
              <a:buChar char="•"/>
            </a:pPr>
            <a:r>
              <a:rPr lang="en-US" sz="2209" u="none" strike="noStrike">
                <a:solidFill>
                  <a:srgbClr val="FFFFFF"/>
                </a:solidFill>
                <a:latin typeface="DM Sans"/>
                <a:ea typeface="DM Sans"/>
                <a:cs typeface="DM Sans"/>
                <a:sym typeface="DM Sans"/>
              </a:rPr>
              <a:t>Purpose: Collects and logs network events for monitoring and troubleshooting.</a:t>
            </a:r>
          </a:p>
          <a:p>
            <a:pPr algn="l">
              <a:lnSpc>
                <a:spcPts val="2783"/>
              </a:lnSpc>
            </a:pPr>
            <a:endParaRPr lang="en-US" sz="2209" u="none" strike="noStrike">
              <a:solidFill>
                <a:srgbClr val="FFFFFF"/>
              </a:solidFill>
              <a:latin typeface="DM Sans"/>
              <a:ea typeface="DM Sans"/>
              <a:cs typeface="DM Sans"/>
              <a:sym typeface="DM Sans"/>
            </a:endParaRPr>
          </a:p>
          <a:p>
            <a:pPr marL="477024" lvl="1" indent="-238512" algn="l">
              <a:lnSpc>
                <a:spcPts val="2783"/>
              </a:lnSpc>
              <a:buFont typeface="Arial"/>
              <a:buChar char="•"/>
            </a:pPr>
            <a:r>
              <a:rPr lang="en-US" sz="2209" u="none" strike="noStrike">
                <a:solidFill>
                  <a:srgbClr val="FFFFFF"/>
                </a:solidFill>
                <a:latin typeface="DM Sans"/>
                <a:ea typeface="DM Sans"/>
                <a:cs typeface="DM Sans"/>
                <a:sym typeface="DM Sans"/>
              </a:rPr>
              <a:t>Usage in the Network:</a:t>
            </a:r>
          </a:p>
          <a:p>
            <a:pPr marL="954048" lvl="2" indent="-318016" algn="l">
              <a:lnSpc>
                <a:spcPts val="2783"/>
              </a:lnSpc>
              <a:buFont typeface="Arial"/>
              <a:buChar char="⚬"/>
            </a:pPr>
            <a:r>
              <a:rPr lang="en-US" sz="2209" u="none" strike="noStrike">
                <a:solidFill>
                  <a:srgbClr val="FFFFFF"/>
                </a:solidFill>
                <a:latin typeface="DM Sans"/>
                <a:ea typeface="DM Sans"/>
                <a:cs typeface="DM Sans"/>
                <a:sym typeface="DM Sans"/>
              </a:rPr>
              <a:t>Centralized logging server (Syslog) used to record important events from routers and switches.</a:t>
            </a:r>
          </a:p>
          <a:p>
            <a:pPr marL="954048" lvl="2" indent="-318016" algn="l">
              <a:lnSpc>
                <a:spcPts val="2783"/>
              </a:lnSpc>
              <a:buFont typeface="Arial"/>
              <a:buChar char="⚬"/>
            </a:pPr>
            <a:r>
              <a:rPr lang="en-US" sz="2209" u="none" strike="noStrike">
                <a:solidFill>
                  <a:srgbClr val="FFFFFF"/>
                </a:solidFill>
                <a:latin typeface="DM Sans"/>
                <a:ea typeface="DM Sans"/>
                <a:cs typeface="DM Sans"/>
                <a:sym typeface="DM Sans"/>
              </a:rPr>
              <a:t>Helps in monitoring network health and diagnosing issues.</a:t>
            </a:r>
          </a:p>
          <a:p>
            <a:pPr algn="l">
              <a:lnSpc>
                <a:spcPts val="2783"/>
              </a:lnSpc>
            </a:pPr>
            <a:endParaRPr lang="en-US" sz="2209" u="none" strike="noStrike">
              <a:solidFill>
                <a:srgbClr val="FFFFFF"/>
              </a:solidFill>
              <a:latin typeface="DM Sans"/>
              <a:ea typeface="DM Sans"/>
              <a:cs typeface="DM Sans"/>
              <a:sym typeface="DM Sans"/>
            </a:endParaRPr>
          </a:p>
          <a:p>
            <a:pPr marL="0" lvl="0" indent="0" algn="l">
              <a:lnSpc>
                <a:spcPts val="2783"/>
              </a:lnSpc>
            </a:pPr>
            <a:endParaRPr lang="en-US" sz="2209" u="none" strike="noStrike">
              <a:solidFill>
                <a:srgbClr val="FFFFFF"/>
              </a:solidFill>
              <a:latin typeface="DM Sans"/>
              <a:ea typeface="DM Sans"/>
              <a:cs typeface="DM Sans"/>
              <a:sym typeface="DM Sans"/>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grpSp>
        <p:nvGrpSpPr>
          <p:cNvPr id="6" name="Group 6"/>
          <p:cNvGrpSpPr/>
          <p:nvPr/>
        </p:nvGrpSpPr>
        <p:grpSpPr>
          <a:xfrm>
            <a:off x="771391" y="2853269"/>
            <a:ext cx="8372609" cy="5986008"/>
            <a:chOff x="0" y="0"/>
            <a:chExt cx="2205132" cy="1576562"/>
          </a:xfrm>
        </p:grpSpPr>
        <p:sp>
          <p:nvSpPr>
            <p:cNvPr id="7" name="Freeform 7"/>
            <p:cNvSpPr/>
            <p:nvPr/>
          </p:nvSpPr>
          <p:spPr>
            <a:xfrm>
              <a:off x="0" y="0"/>
              <a:ext cx="2205132" cy="1576562"/>
            </a:xfrm>
            <a:custGeom>
              <a:avLst/>
              <a:gdLst/>
              <a:ahLst/>
              <a:cxnLst/>
              <a:rect l="l" t="t" r="r" b="b"/>
              <a:pathLst>
                <a:path w="2205132" h="1576562">
                  <a:moveTo>
                    <a:pt x="0" y="0"/>
                  </a:moveTo>
                  <a:lnTo>
                    <a:pt x="2205132" y="0"/>
                  </a:lnTo>
                  <a:lnTo>
                    <a:pt x="2205132" y="1576562"/>
                  </a:lnTo>
                  <a:lnTo>
                    <a:pt x="0" y="1576562"/>
                  </a:lnTo>
                  <a:close/>
                </a:path>
              </a:pathLst>
            </a:custGeom>
            <a:solidFill>
              <a:srgbClr val="CFF4FF"/>
            </a:solidFill>
            <a:ln w="19050" cap="sq">
              <a:solidFill>
                <a:srgbClr val="FFFFFF"/>
              </a:solidFill>
              <a:prstDash val="solid"/>
              <a:miter/>
            </a:ln>
          </p:spPr>
        </p:sp>
        <p:sp>
          <p:nvSpPr>
            <p:cNvPr id="8" name="TextBox 8"/>
            <p:cNvSpPr txBox="1"/>
            <p:nvPr/>
          </p:nvSpPr>
          <p:spPr>
            <a:xfrm>
              <a:off x="0" y="-38100"/>
              <a:ext cx="2205132" cy="1614662"/>
            </a:xfrm>
            <a:prstGeom prst="rect">
              <a:avLst/>
            </a:prstGeom>
          </p:spPr>
          <p:txBody>
            <a:bodyPr lIns="50800" tIns="50800" rIns="50800" bIns="50800" rtlCol="0" anchor="ctr"/>
            <a:lstStyle/>
            <a:p>
              <a:pPr algn="ctr">
                <a:lnSpc>
                  <a:spcPts val="2605"/>
                </a:lnSpc>
              </a:pPr>
              <a:endParaRPr/>
            </a:p>
          </p:txBody>
        </p:sp>
      </p:grpSp>
      <p:grpSp>
        <p:nvGrpSpPr>
          <p:cNvPr id="21" name="Group 20"/>
          <p:cNvGrpSpPr/>
          <p:nvPr/>
        </p:nvGrpSpPr>
        <p:grpSpPr>
          <a:xfrm>
            <a:off x="9719200" y="2708608"/>
            <a:ext cx="8293805" cy="6130669"/>
            <a:chOff x="9719200" y="2708608"/>
            <a:chExt cx="8293805" cy="6130669"/>
          </a:xfrm>
        </p:grpSpPr>
        <p:sp>
          <p:nvSpPr>
            <p:cNvPr id="10" name="Freeform 10"/>
            <p:cNvSpPr/>
            <p:nvPr/>
          </p:nvSpPr>
          <p:spPr>
            <a:xfrm>
              <a:off x="9719200" y="2853269"/>
              <a:ext cx="8293805" cy="5986008"/>
            </a:xfrm>
            <a:custGeom>
              <a:avLst/>
              <a:gdLst/>
              <a:ahLst/>
              <a:cxnLst/>
              <a:rect l="l" t="t" r="r" b="b"/>
              <a:pathLst>
                <a:path w="2184377" h="1576562">
                  <a:moveTo>
                    <a:pt x="0" y="0"/>
                  </a:moveTo>
                  <a:lnTo>
                    <a:pt x="2184377" y="0"/>
                  </a:lnTo>
                  <a:lnTo>
                    <a:pt x="2184377" y="1576562"/>
                  </a:lnTo>
                  <a:lnTo>
                    <a:pt x="0" y="1576562"/>
                  </a:lnTo>
                  <a:close/>
                </a:path>
              </a:pathLst>
            </a:custGeom>
            <a:solidFill>
              <a:srgbClr val="CFF4FF"/>
            </a:solidFill>
            <a:ln w="19050" cap="sq">
              <a:solidFill>
                <a:srgbClr val="FFFFFF"/>
              </a:solidFill>
              <a:prstDash val="solid"/>
              <a:miter/>
            </a:ln>
          </p:spPr>
        </p:sp>
        <p:sp>
          <p:nvSpPr>
            <p:cNvPr id="11" name="TextBox 11"/>
            <p:cNvSpPr txBox="1"/>
            <p:nvPr/>
          </p:nvSpPr>
          <p:spPr>
            <a:xfrm>
              <a:off x="9719200" y="2708608"/>
              <a:ext cx="8293805" cy="6130669"/>
            </a:xfrm>
            <a:prstGeom prst="rect">
              <a:avLst/>
            </a:prstGeom>
          </p:spPr>
          <p:txBody>
            <a:bodyPr lIns="50800" tIns="50800" rIns="50800" bIns="50800" rtlCol="0" anchor="ctr"/>
            <a:lstStyle/>
            <a:p>
              <a:pPr algn="ctr">
                <a:lnSpc>
                  <a:spcPts val="2605"/>
                </a:lnSpc>
              </a:pPr>
              <a:endParaRPr/>
            </a:p>
          </p:txBody>
        </p:sp>
      </p:grpSp>
      <p:sp>
        <p:nvSpPr>
          <p:cNvPr id="12" name="Freeform 12"/>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4231405" y="899250"/>
            <a:ext cx="10020139" cy="1649219"/>
          </a:xfrm>
          <a:prstGeom prst="rect">
            <a:avLst/>
          </a:prstGeom>
        </p:spPr>
        <p:txBody>
          <a:bodyPr lIns="0" tIns="0" rIns="0" bIns="0" rtlCol="0" anchor="t">
            <a:spAutoFit/>
          </a:bodyPr>
          <a:lstStyle/>
          <a:p>
            <a:pPr marL="0" lvl="0" indent="0" algn="ctr">
              <a:lnSpc>
                <a:spcPts val="6451"/>
              </a:lnSpc>
              <a:spcBef>
                <a:spcPct val="0"/>
              </a:spcBef>
            </a:pPr>
            <a:r>
              <a:rPr lang="en-US" sz="5376" b="1">
                <a:solidFill>
                  <a:srgbClr val="FFFFFF"/>
                </a:solidFill>
                <a:latin typeface="Now Bold"/>
                <a:ea typeface="Now Bold"/>
                <a:cs typeface="Now Bold"/>
                <a:sym typeface="Now Bold"/>
              </a:rPr>
              <a:t>CHALLENGES AND SOLUTIONS</a:t>
            </a:r>
          </a:p>
        </p:txBody>
      </p:sp>
      <p:sp>
        <p:nvSpPr>
          <p:cNvPr id="14" name="TextBox 14"/>
          <p:cNvSpPr txBox="1"/>
          <p:nvPr/>
        </p:nvSpPr>
        <p:spPr>
          <a:xfrm>
            <a:off x="2711792" y="3812218"/>
            <a:ext cx="3432147" cy="419100"/>
          </a:xfrm>
          <a:prstGeom prst="rect">
            <a:avLst/>
          </a:prstGeom>
        </p:spPr>
        <p:txBody>
          <a:bodyPr lIns="0" tIns="0" rIns="0" bIns="0" rtlCol="0" anchor="t">
            <a:spAutoFit/>
          </a:bodyPr>
          <a:lstStyle/>
          <a:p>
            <a:pPr marL="0" lvl="0" indent="0" algn="ctr">
              <a:lnSpc>
                <a:spcPts val="3449"/>
              </a:lnSpc>
              <a:spcBef>
                <a:spcPct val="0"/>
              </a:spcBef>
            </a:pPr>
            <a:r>
              <a:rPr lang="en-US" sz="2499" b="1">
                <a:solidFill>
                  <a:srgbClr val="0071C9"/>
                </a:solidFill>
                <a:latin typeface="DM Sans Bold"/>
                <a:ea typeface="DM Sans Bold"/>
                <a:cs typeface="DM Sans Bold"/>
                <a:sym typeface="DM Sans Bold"/>
              </a:rPr>
              <a:t>Network Scalability</a:t>
            </a:r>
          </a:p>
        </p:txBody>
      </p:sp>
      <p:sp>
        <p:nvSpPr>
          <p:cNvPr id="15" name="Freeform 15"/>
          <p:cNvSpPr/>
          <p:nvPr/>
        </p:nvSpPr>
        <p:spPr>
          <a:xfrm>
            <a:off x="1028700" y="3139558"/>
            <a:ext cx="1399568" cy="1399568"/>
          </a:xfrm>
          <a:custGeom>
            <a:avLst/>
            <a:gdLst/>
            <a:ahLst/>
            <a:cxnLst/>
            <a:rect l="l" t="t" r="r" b="b"/>
            <a:pathLst>
              <a:path w="1399568" h="1399568">
                <a:moveTo>
                  <a:pt x="0" y="0"/>
                </a:moveTo>
                <a:lnTo>
                  <a:pt x="1399568" y="0"/>
                </a:lnTo>
                <a:lnTo>
                  <a:pt x="1399568" y="1399567"/>
                </a:lnTo>
                <a:lnTo>
                  <a:pt x="0" y="139956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Freeform 16"/>
          <p:cNvSpPr/>
          <p:nvPr/>
        </p:nvSpPr>
        <p:spPr>
          <a:xfrm>
            <a:off x="10125439" y="3039392"/>
            <a:ext cx="1178466" cy="1640902"/>
          </a:xfrm>
          <a:custGeom>
            <a:avLst/>
            <a:gdLst/>
            <a:ahLst/>
            <a:cxnLst/>
            <a:rect l="l" t="t" r="r" b="b"/>
            <a:pathLst>
              <a:path w="1178466" h="1640902">
                <a:moveTo>
                  <a:pt x="0" y="0"/>
                </a:moveTo>
                <a:lnTo>
                  <a:pt x="1178466" y="0"/>
                </a:lnTo>
                <a:lnTo>
                  <a:pt x="1178466" y="1640902"/>
                </a:lnTo>
                <a:lnTo>
                  <a:pt x="0" y="164090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TextBox 17"/>
          <p:cNvSpPr txBox="1"/>
          <p:nvPr/>
        </p:nvSpPr>
        <p:spPr>
          <a:xfrm>
            <a:off x="11589655" y="3985954"/>
            <a:ext cx="3730460" cy="419100"/>
          </a:xfrm>
          <a:prstGeom prst="rect">
            <a:avLst/>
          </a:prstGeom>
        </p:spPr>
        <p:txBody>
          <a:bodyPr lIns="0" tIns="0" rIns="0" bIns="0" rtlCol="0" anchor="t">
            <a:spAutoFit/>
          </a:bodyPr>
          <a:lstStyle/>
          <a:p>
            <a:pPr marL="0" lvl="0" indent="0" algn="ctr">
              <a:lnSpc>
                <a:spcPts val="3449"/>
              </a:lnSpc>
              <a:spcBef>
                <a:spcPct val="0"/>
              </a:spcBef>
            </a:pPr>
            <a:r>
              <a:rPr lang="en-US" sz="2499" b="1">
                <a:solidFill>
                  <a:srgbClr val="39B54A"/>
                </a:solidFill>
                <a:latin typeface="DM Sans Bold"/>
                <a:ea typeface="DM Sans Bold"/>
                <a:cs typeface="DM Sans Bold"/>
                <a:sym typeface="DM Sans Bold"/>
              </a:rPr>
              <a:t>Security Concerns</a:t>
            </a:r>
          </a:p>
        </p:txBody>
      </p:sp>
      <p:sp>
        <p:nvSpPr>
          <p:cNvPr id="18" name="TextBox 18"/>
          <p:cNvSpPr txBox="1"/>
          <p:nvPr/>
        </p:nvSpPr>
        <p:spPr>
          <a:xfrm>
            <a:off x="1028700" y="4520075"/>
            <a:ext cx="8202701" cy="3878889"/>
          </a:xfrm>
          <a:prstGeom prst="rect">
            <a:avLst/>
          </a:prstGeom>
        </p:spPr>
        <p:txBody>
          <a:bodyPr lIns="0" tIns="0" rIns="0" bIns="0" rtlCol="0" anchor="t">
            <a:spAutoFit/>
          </a:bodyPr>
          <a:lstStyle/>
          <a:p>
            <a:pPr marL="0" lvl="0" indent="0" algn="l">
              <a:lnSpc>
                <a:spcPts val="2783"/>
              </a:lnSpc>
            </a:pPr>
            <a:endParaRPr/>
          </a:p>
          <a:p>
            <a:pPr marL="477025" lvl="1" indent="-238512" algn="l">
              <a:lnSpc>
                <a:spcPts val="2783"/>
              </a:lnSpc>
              <a:buFont typeface="Arial"/>
              <a:buChar char="•"/>
            </a:pPr>
            <a:r>
              <a:rPr lang="en-US" sz="2209" u="none" strike="noStrike">
                <a:solidFill>
                  <a:srgbClr val="000000"/>
                </a:solidFill>
                <a:latin typeface="DM Sans"/>
                <a:ea typeface="DM Sans"/>
                <a:cs typeface="DM Sans"/>
                <a:sym typeface="DM Sans"/>
              </a:rPr>
              <a:t>Challenge: Ensuring the network can accommodate future growth without significant redesign.</a:t>
            </a:r>
          </a:p>
          <a:p>
            <a:pPr algn="l">
              <a:lnSpc>
                <a:spcPts val="2783"/>
              </a:lnSpc>
            </a:pPr>
            <a:endParaRPr lang="en-US" sz="2209" u="none" strike="noStrike">
              <a:solidFill>
                <a:srgbClr val="000000"/>
              </a:solidFill>
              <a:latin typeface="DM Sans"/>
              <a:ea typeface="DM Sans"/>
              <a:cs typeface="DM Sans"/>
              <a:sym typeface="DM Sans"/>
            </a:endParaRPr>
          </a:p>
          <a:p>
            <a:pPr marL="477025" lvl="1" indent="-238512" algn="l">
              <a:lnSpc>
                <a:spcPts val="2783"/>
              </a:lnSpc>
              <a:buFont typeface="Arial"/>
              <a:buChar char="•"/>
            </a:pPr>
            <a:r>
              <a:rPr lang="en-US" sz="2209" u="none" strike="noStrike">
                <a:solidFill>
                  <a:srgbClr val="000000"/>
                </a:solidFill>
                <a:latin typeface="DM Sans"/>
                <a:ea typeface="DM Sans"/>
                <a:cs typeface="DM Sans"/>
                <a:sym typeface="DM Sans"/>
              </a:rPr>
              <a:t>Solution:</a:t>
            </a:r>
          </a:p>
          <a:p>
            <a:pPr marL="954049" lvl="2" indent="-318016" algn="l">
              <a:lnSpc>
                <a:spcPts val="2783"/>
              </a:lnSpc>
              <a:buFont typeface="Arial"/>
              <a:buChar char="⚬"/>
            </a:pPr>
            <a:r>
              <a:rPr lang="en-US" sz="2209" u="none" strike="noStrike">
                <a:solidFill>
                  <a:srgbClr val="000000"/>
                </a:solidFill>
                <a:latin typeface="DM Sans"/>
                <a:ea typeface="DM Sans"/>
                <a:cs typeface="DM Sans"/>
                <a:sym typeface="DM Sans"/>
              </a:rPr>
              <a:t>Implementing a hierarchical network design that separates layers (core, distribution, access).</a:t>
            </a:r>
          </a:p>
          <a:p>
            <a:pPr marL="954049" lvl="2" indent="-318016" algn="l">
              <a:lnSpc>
                <a:spcPts val="2783"/>
              </a:lnSpc>
              <a:buFont typeface="Arial"/>
              <a:buChar char="⚬"/>
            </a:pPr>
            <a:r>
              <a:rPr lang="en-US" sz="2209" u="none" strike="noStrike">
                <a:solidFill>
                  <a:srgbClr val="000000"/>
                </a:solidFill>
                <a:latin typeface="DM Sans"/>
                <a:ea typeface="DM Sans"/>
                <a:cs typeface="DM Sans"/>
                <a:sym typeface="DM Sans"/>
              </a:rPr>
              <a:t>Using VLANs and EtherChannel to optimize bandwidth and allow for easy expansion.</a:t>
            </a:r>
          </a:p>
          <a:p>
            <a:pPr algn="l">
              <a:lnSpc>
                <a:spcPts val="2783"/>
              </a:lnSpc>
            </a:pPr>
            <a:endParaRPr lang="en-US" sz="2209" u="none" strike="noStrike">
              <a:solidFill>
                <a:srgbClr val="000000"/>
              </a:solidFill>
              <a:latin typeface="DM Sans"/>
              <a:ea typeface="DM Sans"/>
              <a:cs typeface="DM Sans"/>
              <a:sym typeface="DM Sans"/>
            </a:endParaRPr>
          </a:p>
          <a:p>
            <a:pPr marL="0" lvl="0" indent="0" algn="l">
              <a:lnSpc>
                <a:spcPts val="2783"/>
              </a:lnSpc>
            </a:pPr>
            <a:endParaRPr lang="en-US" sz="2209" u="none" strike="noStrike">
              <a:solidFill>
                <a:srgbClr val="000000"/>
              </a:solidFill>
              <a:latin typeface="DM Sans"/>
              <a:ea typeface="DM Sans"/>
              <a:cs typeface="DM Sans"/>
              <a:sym typeface="DM Sans"/>
            </a:endParaRPr>
          </a:p>
        </p:txBody>
      </p:sp>
      <p:sp>
        <p:nvSpPr>
          <p:cNvPr id="19" name="TextBox 19"/>
          <p:cNvSpPr txBox="1"/>
          <p:nvPr/>
        </p:nvSpPr>
        <p:spPr>
          <a:xfrm>
            <a:off x="9810304" y="4661244"/>
            <a:ext cx="7930195" cy="4231314"/>
          </a:xfrm>
          <a:prstGeom prst="rect">
            <a:avLst/>
          </a:prstGeom>
        </p:spPr>
        <p:txBody>
          <a:bodyPr lIns="0" tIns="0" rIns="0" bIns="0" rtlCol="0" anchor="t">
            <a:spAutoFit/>
          </a:bodyPr>
          <a:lstStyle/>
          <a:p>
            <a:pPr marL="0" lvl="0" indent="0" algn="l">
              <a:lnSpc>
                <a:spcPts val="2783"/>
              </a:lnSpc>
            </a:pPr>
            <a:endParaRPr/>
          </a:p>
          <a:p>
            <a:pPr marL="477025" lvl="1" indent="-238512" algn="l">
              <a:lnSpc>
                <a:spcPts val="2783"/>
              </a:lnSpc>
              <a:buFont typeface="Arial"/>
              <a:buChar char="•"/>
            </a:pPr>
            <a:r>
              <a:rPr lang="en-US" sz="2209" u="none" strike="noStrike">
                <a:solidFill>
                  <a:srgbClr val="000000"/>
                </a:solidFill>
                <a:latin typeface="DM Sans"/>
                <a:ea typeface="DM Sans"/>
                <a:cs typeface="DM Sans"/>
                <a:sym typeface="DM Sans"/>
              </a:rPr>
              <a:t>Challenge: Protecting sensitive data during transmission between branches.</a:t>
            </a:r>
          </a:p>
          <a:p>
            <a:pPr algn="l">
              <a:lnSpc>
                <a:spcPts val="2783"/>
              </a:lnSpc>
            </a:pPr>
            <a:endParaRPr lang="en-US" sz="2209" u="none" strike="noStrike">
              <a:solidFill>
                <a:srgbClr val="000000"/>
              </a:solidFill>
              <a:latin typeface="DM Sans"/>
              <a:ea typeface="DM Sans"/>
              <a:cs typeface="DM Sans"/>
              <a:sym typeface="DM Sans"/>
            </a:endParaRPr>
          </a:p>
          <a:p>
            <a:pPr marL="477025" lvl="1" indent="-238512" algn="l">
              <a:lnSpc>
                <a:spcPts val="2783"/>
              </a:lnSpc>
              <a:buFont typeface="Arial"/>
              <a:buChar char="•"/>
            </a:pPr>
            <a:r>
              <a:rPr lang="en-US" sz="2209" u="none" strike="noStrike">
                <a:solidFill>
                  <a:srgbClr val="000000"/>
                </a:solidFill>
                <a:latin typeface="DM Sans"/>
                <a:ea typeface="DM Sans"/>
                <a:cs typeface="DM Sans"/>
                <a:sym typeface="DM Sans"/>
              </a:rPr>
              <a:t>Solution:</a:t>
            </a:r>
          </a:p>
          <a:p>
            <a:pPr marL="954049" lvl="2" indent="-318016" algn="l">
              <a:lnSpc>
                <a:spcPts val="2783"/>
              </a:lnSpc>
              <a:buFont typeface="Arial"/>
              <a:buChar char="⚬"/>
            </a:pPr>
            <a:r>
              <a:rPr lang="en-US" sz="2209" u="none" strike="noStrike">
                <a:solidFill>
                  <a:srgbClr val="000000"/>
                </a:solidFill>
                <a:latin typeface="DM Sans"/>
                <a:ea typeface="DM Sans"/>
                <a:cs typeface="DM Sans"/>
                <a:sym typeface="DM Sans"/>
              </a:rPr>
              <a:t>Implementing VPN for secure communication between sites.</a:t>
            </a:r>
          </a:p>
          <a:p>
            <a:pPr marL="954049" lvl="2" indent="-318016" algn="l">
              <a:lnSpc>
                <a:spcPts val="2783"/>
              </a:lnSpc>
              <a:buFont typeface="Arial"/>
              <a:buChar char="⚬"/>
            </a:pPr>
            <a:r>
              <a:rPr lang="en-US" sz="2209" u="none" strike="noStrike">
                <a:solidFill>
                  <a:srgbClr val="000000"/>
                </a:solidFill>
                <a:latin typeface="DM Sans"/>
                <a:ea typeface="DM Sans"/>
                <a:cs typeface="DM Sans"/>
                <a:sym typeface="DM Sans"/>
              </a:rPr>
              <a:t>Configuring access control lists (ACLs) on routers to restrict unauthorized access.</a:t>
            </a:r>
          </a:p>
          <a:p>
            <a:pPr marL="954049" lvl="2" indent="-318016" algn="l">
              <a:lnSpc>
                <a:spcPts val="2783"/>
              </a:lnSpc>
              <a:buFont typeface="Arial"/>
              <a:buChar char="⚬"/>
            </a:pPr>
            <a:r>
              <a:rPr lang="en-US" sz="2209" u="none" strike="noStrike">
                <a:solidFill>
                  <a:srgbClr val="000000"/>
                </a:solidFill>
                <a:latin typeface="DM Sans"/>
                <a:ea typeface="DM Sans"/>
                <a:cs typeface="DM Sans"/>
                <a:sym typeface="DM Sans"/>
              </a:rPr>
              <a:t>configure switches security</a:t>
            </a:r>
          </a:p>
          <a:p>
            <a:pPr algn="l">
              <a:lnSpc>
                <a:spcPts val="2783"/>
              </a:lnSpc>
            </a:pPr>
            <a:endParaRPr lang="en-US" sz="2209" u="none" strike="noStrike">
              <a:solidFill>
                <a:srgbClr val="000000"/>
              </a:solidFill>
              <a:latin typeface="DM Sans"/>
              <a:ea typeface="DM Sans"/>
              <a:cs typeface="DM Sans"/>
              <a:sym typeface="DM Sans"/>
            </a:endParaRPr>
          </a:p>
          <a:p>
            <a:pPr marL="0" lvl="0" indent="0" algn="l">
              <a:lnSpc>
                <a:spcPts val="2783"/>
              </a:lnSpc>
            </a:pPr>
            <a:endParaRPr lang="en-US" sz="2209" u="none" strike="noStrike">
              <a:solidFill>
                <a:srgbClr val="000000"/>
              </a:solidFill>
              <a:latin typeface="DM Sans"/>
              <a:ea typeface="DM Sans"/>
              <a:cs typeface="DM Sans"/>
              <a:sym typeface="DM Sans"/>
            </a:endParaRPr>
          </a:p>
        </p:txBody>
      </p:sp>
    </p:spTree>
  </p:cSld>
  <p:clrMapOvr>
    <a:masterClrMapping/>
  </p:clrMapOvr>
  <p:transition>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grpSp>
        <p:nvGrpSpPr>
          <p:cNvPr id="6" name="Group 6"/>
          <p:cNvGrpSpPr/>
          <p:nvPr/>
        </p:nvGrpSpPr>
        <p:grpSpPr>
          <a:xfrm>
            <a:off x="771391" y="2853269"/>
            <a:ext cx="8372609" cy="5986008"/>
            <a:chOff x="0" y="0"/>
            <a:chExt cx="2205132" cy="1576562"/>
          </a:xfrm>
        </p:grpSpPr>
        <p:sp>
          <p:nvSpPr>
            <p:cNvPr id="7" name="Freeform 7"/>
            <p:cNvSpPr/>
            <p:nvPr/>
          </p:nvSpPr>
          <p:spPr>
            <a:xfrm>
              <a:off x="0" y="0"/>
              <a:ext cx="2205132" cy="1576562"/>
            </a:xfrm>
            <a:custGeom>
              <a:avLst/>
              <a:gdLst/>
              <a:ahLst/>
              <a:cxnLst/>
              <a:rect l="l" t="t" r="r" b="b"/>
              <a:pathLst>
                <a:path w="2205132" h="1576562">
                  <a:moveTo>
                    <a:pt x="0" y="0"/>
                  </a:moveTo>
                  <a:lnTo>
                    <a:pt x="2205132" y="0"/>
                  </a:lnTo>
                  <a:lnTo>
                    <a:pt x="2205132" y="1576562"/>
                  </a:lnTo>
                  <a:lnTo>
                    <a:pt x="0" y="1576562"/>
                  </a:lnTo>
                  <a:close/>
                </a:path>
              </a:pathLst>
            </a:custGeom>
            <a:solidFill>
              <a:srgbClr val="CFF4FF"/>
            </a:solidFill>
            <a:ln w="19050" cap="sq">
              <a:solidFill>
                <a:srgbClr val="FFFFFF"/>
              </a:solidFill>
              <a:prstDash val="solid"/>
              <a:miter/>
            </a:ln>
          </p:spPr>
        </p:sp>
        <p:sp>
          <p:nvSpPr>
            <p:cNvPr id="8" name="TextBox 8"/>
            <p:cNvSpPr txBox="1"/>
            <p:nvPr/>
          </p:nvSpPr>
          <p:spPr>
            <a:xfrm>
              <a:off x="0" y="-38100"/>
              <a:ext cx="2205132" cy="1614662"/>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9719200" y="2853269"/>
            <a:ext cx="8293805" cy="5986008"/>
            <a:chOff x="0" y="0"/>
            <a:chExt cx="2184377" cy="1576562"/>
          </a:xfrm>
        </p:grpSpPr>
        <p:sp>
          <p:nvSpPr>
            <p:cNvPr id="10" name="Freeform 10"/>
            <p:cNvSpPr/>
            <p:nvPr/>
          </p:nvSpPr>
          <p:spPr>
            <a:xfrm>
              <a:off x="0" y="0"/>
              <a:ext cx="2184377" cy="1576562"/>
            </a:xfrm>
            <a:custGeom>
              <a:avLst/>
              <a:gdLst/>
              <a:ahLst/>
              <a:cxnLst/>
              <a:rect l="l" t="t" r="r" b="b"/>
              <a:pathLst>
                <a:path w="2184377" h="1576562">
                  <a:moveTo>
                    <a:pt x="0" y="0"/>
                  </a:moveTo>
                  <a:lnTo>
                    <a:pt x="2184377" y="0"/>
                  </a:lnTo>
                  <a:lnTo>
                    <a:pt x="2184377" y="1576562"/>
                  </a:lnTo>
                  <a:lnTo>
                    <a:pt x="0" y="1576562"/>
                  </a:lnTo>
                  <a:close/>
                </a:path>
              </a:pathLst>
            </a:custGeom>
            <a:solidFill>
              <a:srgbClr val="CFF4FF"/>
            </a:solidFill>
            <a:ln w="19050" cap="sq">
              <a:solidFill>
                <a:srgbClr val="FFFFFF"/>
              </a:solidFill>
              <a:prstDash val="solid"/>
              <a:miter/>
            </a:ln>
          </p:spPr>
        </p:sp>
        <p:sp>
          <p:nvSpPr>
            <p:cNvPr id="11" name="TextBox 11"/>
            <p:cNvSpPr txBox="1"/>
            <p:nvPr/>
          </p:nvSpPr>
          <p:spPr>
            <a:xfrm>
              <a:off x="0" y="-38100"/>
              <a:ext cx="2184377" cy="1614662"/>
            </a:xfrm>
            <a:prstGeom prst="rect">
              <a:avLst/>
            </a:prstGeom>
          </p:spPr>
          <p:txBody>
            <a:bodyPr lIns="50800" tIns="50800" rIns="50800" bIns="50800" rtlCol="0" anchor="ctr"/>
            <a:lstStyle/>
            <a:p>
              <a:pPr algn="ctr">
                <a:lnSpc>
                  <a:spcPts val="2605"/>
                </a:lnSpc>
              </a:pPr>
              <a:endParaRPr/>
            </a:p>
          </p:txBody>
        </p:sp>
      </p:grpSp>
      <p:sp>
        <p:nvSpPr>
          <p:cNvPr id="12" name="Freeform 12"/>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4231405" y="899250"/>
            <a:ext cx="10020139" cy="1649219"/>
          </a:xfrm>
          <a:prstGeom prst="rect">
            <a:avLst/>
          </a:prstGeom>
        </p:spPr>
        <p:txBody>
          <a:bodyPr lIns="0" tIns="0" rIns="0" bIns="0" rtlCol="0" anchor="t">
            <a:spAutoFit/>
          </a:bodyPr>
          <a:lstStyle/>
          <a:p>
            <a:pPr marL="0" lvl="0" indent="0" algn="ctr">
              <a:lnSpc>
                <a:spcPts val="6451"/>
              </a:lnSpc>
              <a:spcBef>
                <a:spcPct val="0"/>
              </a:spcBef>
            </a:pPr>
            <a:r>
              <a:rPr lang="en-US" sz="5376" b="1">
                <a:solidFill>
                  <a:srgbClr val="FFFFFF"/>
                </a:solidFill>
                <a:latin typeface="Now Bold"/>
                <a:ea typeface="Now Bold"/>
                <a:cs typeface="Now Bold"/>
                <a:sym typeface="Now Bold"/>
              </a:rPr>
              <a:t>CHALLENGES AND SOLUTIONS</a:t>
            </a:r>
          </a:p>
        </p:txBody>
      </p:sp>
      <p:sp>
        <p:nvSpPr>
          <p:cNvPr id="14" name="TextBox 14"/>
          <p:cNvSpPr txBox="1"/>
          <p:nvPr/>
        </p:nvSpPr>
        <p:spPr>
          <a:xfrm>
            <a:off x="2852152" y="3820425"/>
            <a:ext cx="3553947" cy="419100"/>
          </a:xfrm>
          <a:prstGeom prst="rect">
            <a:avLst/>
          </a:prstGeom>
        </p:spPr>
        <p:txBody>
          <a:bodyPr lIns="0" tIns="0" rIns="0" bIns="0" rtlCol="0" anchor="t">
            <a:spAutoFit/>
          </a:bodyPr>
          <a:lstStyle/>
          <a:p>
            <a:pPr marL="0" lvl="0" indent="0" algn="ctr">
              <a:lnSpc>
                <a:spcPts val="3449"/>
              </a:lnSpc>
              <a:spcBef>
                <a:spcPct val="0"/>
              </a:spcBef>
            </a:pPr>
            <a:r>
              <a:rPr lang="en-US" sz="2499" b="1">
                <a:solidFill>
                  <a:srgbClr val="F1945B"/>
                </a:solidFill>
                <a:latin typeface="DM Sans Bold"/>
                <a:ea typeface="DM Sans Bold"/>
                <a:cs typeface="DM Sans Bold"/>
                <a:sym typeface="DM Sans Bold"/>
              </a:rPr>
              <a:t>Network Performance</a:t>
            </a:r>
          </a:p>
        </p:txBody>
      </p:sp>
      <p:sp>
        <p:nvSpPr>
          <p:cNvPr id="15" name="Freeform 15"/>
          <p:cNvSpPr/>
          <p:nvPr/>
        </p:nvSpPr>
        <p:spPr>
          <a:xfrm>
            <a:off x="943353" y="3031770"/>
            <a:ext cx="1482689" cy="1507355"/>
          </a:xfrm>
          <a:custGeom>
            <a:avLst/>
            <a:gdLst/>
            <a:ahLst/>
            <a:cxnLst/>
            <a:rect l="l" t="t" r="r" b="b"/>
            <a:pathLst>
              <a:path w="1482689" h="1507355">
                <a:moveTo>
                  <a:pt x="0" y="0"/>
                </a:moveTo>
                <a:lnTo>
                  <a:pt x="1482689" y="0"/>
                </a:lnTo>
                <a:lnTo>
                  <a:pt x="1482689" y="1507355"/>
                </a:lnTo>
                <a:lnTo>
                  <a:pt x="0" y="150735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11589655" y="3985954"/>
            <a:ext cx="4888611" cy="419100"/>
          </a:xfrm>
          <a:prstGeom prst="rect">
            <a:avLst/>
          </a:prstGeom>
        </p:spPr>
        <p:txBody>
          <a:bodyPr lIns="0" tIns="0" rIns="0" bIns="0" rtlCol="0" anchor="t">
            <a:spAutoFit/>
          </a:bodyPr>
          <a:lstStyle/>
          <a:p>
            <a:pPr marL="0" lvl="0" indent="0" algn="ctr">
              <a:lnSpc>
                <a:spcPts val="3449"/>
              </a:lnSpc>
              <a:spcBef>
                <a:spcPct val="0"/>
              </a:spcBef>
            </a:pPr>
            <a:r>
              <a:rPr lang="en-US" sz="2499" b="1">
                <a:solidFill>
                  <a:srgbClr val="FF3131"/>
                </a:solidFill>
                <a:latin typeface="DM Sans Bold"/>
                <a:ea typeface="DM Sans Bold"/>
                <a:cs typeface="DM Sans Bold"/>
                <a:sym typeface="DM Sans Bold"/>
              </a:rPr>
              <a:t>Redundancy and Reliability</a:t>
            </a:r>
          </a:p>
        </p:txBody>
      </p:sp>
      <p:sp>
        <p:nvSpPr>
          <p:cNvPr id="17" name="TextBox 17"/>
          <p:cNvSpPr txBox="1"/>
          <p:nvPr/>
        </p:nvSpPr>
        <p:spPr>
          <a:xfrm>
            <a:off x="1028700" y="4520075"/>
            <a:ext cx="8202701" cy="3878889"/>
          </a:xfrm>
          <a:prstGeom prst="rect">
            <a:avLst/>
          </a:prstGeom>
        </p:spPr>
        <p:txBody>
          <a:bodyPr lIns="0" tIns="0" rIns="0" bIns="0" rtlCol="0" anchor="t">
            <a:spAutoFit/>
          </a:bodyPr>
          <a:lstStyle/>
          <a:p>
            <a:pPr marL="0" lvl="0" indent="0" algn="l">
              <a:lnSpc>
                <a:spcPts val="2783"/>
              </a:lnSpc>
            </a:pPr>
            <a:endParaRPr/>
          </a:p>
          <a:p>
            <a:pPr marL="477025" lvl="1" indent="-238512" algn="l">
              <a:lnSpc>
                <a:spcPts val="2783"/>
              </a:lnSpc>
              <a:buFont typeface="Arial"/>
              <a:buChar char="•"/>
            </a:pPr>
            <a:r>
              <a:rPr lang="en-US" sz="2209" u="none" strike="noStrike">
                <a:solidFill>
                  <a:srgbClr val="000000"/>
                </a:solidFill>
                <a:latin typeface="DM Sans"/>
                <a:ea typeface="DM Sans"/>
                <a:cs typeface="DM Sans"/>
                <a:sym typeface="DM Sans"/>
              </a:rPr>
              <a:t>Challenge : Ensuring optimal performance during peak usage times.</a:t>
            </a:r>
          </a:p>
          <a:p>
            <a:pPr algn="l">
              <a:lnSpc>
                <a:spcPts val="2783"/>
              </a:lnSpc>
            </a:pPr>
            <a:endParaRPr lang="en-US" sz="2209" u="none" strike="noStrike">
              <a:solidFill>
                <a:srgbClr val="000000"/>
              </a:solidFill>
              <a:latin typeface="DM Sans"/>
              <a:ea typeface="DM Sans"/>
              <a:cs typeface="DM Sans"/>
              <a:sym typeface="DM Sans"/>
            </a:endParaRPr>
          </a:p>
          <a:p>
            <a:pPr marL="477025" lvl="1" indent="-238512" algn="l">
              <a:lnSpc>
                <a:spcPts val="2783"/>
              </a:lnSpc>
              <a:buFont typeface="Arial"/>
              <a:buChar char="•"/>
            </a:pPr>
            <a:r>
              <a:rPr lang="en-US" sz="2209" u="none" strike="noStrike">
                <a:solidFill>
                  <a:srgbClr val="000000"/>
                </a:solidFill>
                <a:latin typeface="DM Sans"/>
                <a:ea typeface="DM Sans"/>
                <a:cs typeface="DM Sans"/>
                <a:sym typeface="DM Sans"/>
              </a:rPr>
              <a:t>Solution:</a:t>
            </a:r>
          </a:p>
          <a:p>
            <a:pPr marL="954049" lvl="2" indent="-318016" algn="l">
              <a:lnSpc>
                <a:spcPts val="2783"/>
              </a:lnSpc>
              <a:buFont typeface="Arial"/>
              <a:buChar char="⚬"/>
            </a:pPr>
            <a:r>
              <a:rPr lang="en-US" sz="2209" u="none" strike="noStrike">
                <a:solidFill>
                  <a:srgbClr val="000000"/>
                </a:solidFill>
                <a:latin typeface="DM Sans"/>
                <a:ea typeface="DM Sans"/>
                <a:cs typeface="DM Sans"/>
                <a:sym typeface="DM Sans"/>
              </a:rPr>
              <a:t>Regular monitoring of network performance using Syslog and other tools.</a:t>
            </a:r>
          </a:p>
          <a:p>
            <a:pPr marL="954049" lvl="2" indent="-318016" algn="l">
              <a:lnSpc>
                <a:spcPts val="2783"/>
              </a:lnSpc>
              <a:buFont typeface="Arial"/>
              <a:buChar char="⚬"/>
            </a:pPr>
            <a:r>
              <a:rPr lang="en-US" sz="2209" u="none" strike="noStrike">
                <a:solidFill>
                  <a:srgbClr val="000000"/>
                </a:solidFill>
                <a:latin typeface="DM Sans"/>
                <a:ea typeface="DM Sans"/>
                <a:cs typeface="DM Sans"/>
                <a:sym typeface="DM Sans"/>
              </a:rPr>
              <a:t>Adjusting configurations and allocating resources based on traffic analysis.</a:t>
            </a:r>
          </a:p>
          <a:p>
            <a:pPr algn="l">
              <a:lnSpc>
                <a:spcPts val="2783"/>
              </a:lnSpc>
            </a:pPr>
            <a:endParaRPr lang="en-US" sz="2209" u="none" strike="noStrike">
              <a:solidFill>
                <a:srgbClr val="000000"/>
              </a:solidFill>
              <a:latin typeface="DM Sans"/>
              <a:ea typeface="DM Sans"/>
              <a:cs typeface="DM Sans"/>
              <a:sym typeface="DM Sans"/>
            </a:endParaRPr>
          </a:p>
          <a:p>
            <a:pPr marL="0" lvl="0" indent="0" algn="l">
              <a:lnSpc>
                <a:spcPts val="2783"/>
              </a:lnSpc>
            </a:pPr>
            <a:endParaRPr lang="en-US" sz="2209" u="none" strike="noStrike">
              <a:solidFill>
                <a:srgbClr val="000000"/>
              </a:solidFill>
              <a:latin typeface="DM Sans"/>
              <a:ea typeface="DM Sans"/>
              <a:cs typeface="DM Sans"/>
              <a:sym typeface="DM Sans"/>
            </a:endParaRPr>
          </a:p>
        </p:txBody>
      </p:sp>
      <p:sp>
        <p:nvSpPr>
          <p:cNvPr id="18" name="TextBox 18"/>
          <p:cNvSpPr txBox="1"/>
          <p:nvPr/>
        </p:nvSpPr>
        <p:spPr>
          <a:xfrm>
            <a:off x="9810304" y="4661244"/>
            <a:ext cx="7930195" cy="4231314"/>
          </a:xfrm>
          <a:prstGeom prst="rect">
            <a:avLst/>
          </a:prstGeom>
        </p:spPr>
        <p:txBody>
          <a:bodyPr lIns="0" tIns="0" rIns="0" bIns="0" rtlCol="0" anchor="t">
            <a:spAutoFit/>
          </a:bodyPr>
          <a:lstStyle/>
          <a:p>
            <a:pPr marL="0" lvl="0" indent="0" algn="l">
              <a:lnSpc>
                <a:spcPts val="2783"/>
              </a:lnSpc>
            </a:pPr>
            <a:endParaRPr/>
          </a:p>
          <a:p>
            <a:pPr marL="477025" lvl="1" indent="-238512" algn="l">
              <a:lnSpc>
                <a:spcPts val="2783"/>
              </a:lnSpc>
              <a:buFont typeface="Arial"/>
              <a:buChar char="•"/>
            </a:pPr>
            <a:r>
              <a:rPr lang="en-US" sz="2209" u="none" strike="noStrike">
                <a:solidFill>
                  <a:srgbClr val="000000"/>
                </a:solidFill>
                <a:latin typeface="DM Sans"/>
                <a:ea typeface="DM Sans"/>
                <a:cs typeface="DM Sans"/>
                <a:sym typeface="DM Sans"/>
              </a:rPr>
              <a:t>Challenge: Ensuring continuous network availability and minimizing downtime.</a:t>
            </a:r>
          </a:p>
          <a:p>
            <a:pPr algn="l">
              <a:lnSpc>
                <a:spcPts val="2783"/>
              </a:lnSpc>
            </a:pPr>
            <a:endParaRPr lang="en-US" sz="2209" u="none" strike="noStrike">
              <a:solidFill>
                <a:srgbClr val="000000"/>
              </a:solidFill>
              <a:latin typeface="DM Sans"/>
              <a:ea typeface="DM Sans"/>
              <a:cs typeface="DM Sans"/>
              <a:sym typeface="DM Sans"/>
            </a:endParaRPr>
          </a:p>
          <a:p>
            <a:pPr marL="477025" lvl="1" indent="-238512" algn="l">
              <a:lnSpc>
                <a:spcPts val="2783"/>
              </a:lnSpc>
              <a:buFont typeface="Arial"/>
              <a:buChar char="•"/>
            </a:pPr>
            <a:r>
              <a:rPr lang="en-US" sz="2209" u="none" strike="noStrike">
                <a:solidFill>
                  <a:srgbClr val="000000"/>
                </a:solidFill>
                <a:latin typeface="DM Sans"/>
                <a:ea typeface="DM Sans"/>
                <a:cs typeface="DM Sans"/>
                <a:sym typeface="DM Sans"/>
              </a:rPr>
              <a:t>Solution:</a:t>
            </a:r>
          </a:p>
          <a:p>
            <a:pPr marL="954049" lvl="2" indent="-318016" algn="l">
              <a:lnSpc>
                <a:spcPts val="2783"/>
              </a:lnSpc>
              <a:buFont typeface="Arial"/>
              <a:buChar char="⚬"/>
            </a:pPr>
            <a:r>
              <a:rPr lang="en-US" sz="2209" u="none" strike="noStrike">
                <a:solidFill>
                  <a:srgbClr val="000000"/>
                </a:solidFill>
                <a:latin typeface="DM Sans"/>
                <a:ea typeface="DM Sans"/>
                <a:cs typeface="DM Sans"/>
                <a:sym typeface="DM Sans"/>
              </a:rPr>
              <a:t>Device Redundancy: Deploy multiple routers and switches; use HSRP for failover.</a:t>
            </a:r>
          </a:p>
          <a:p>
            <a:pPr marL="954049" lvl="2" indent="-318016" algn="l">
              <a:lnSpc>
                <a:spcPts val="2783"/>
              </a:lnSpc>
              <a:buFont typeface="Arial"/>
              <a:buChar char="⚬"/>
            </a:pPr>
            <a:r>
              <a:rPr lang="en-US" sz="2209" u="none" strike="noStrike">
                <a:solidFill>
                  <a:srgbClr val="000000"/>
                </a:solidFill>
                <a:latin typeface="DM Sans"/>
                <a:ea typeface="DM Sans"/>
                <a:cs typeface="DM Sans"/>
                <a:sym typeface="DM Sans"/>
              </a:rPr>
              <a:t>Link Redundancy: Implement EtherChannel and STP for loop prevention and failover.</a:t>
            </a:r>
          </a:p>
          <a:p>
            <a:pPr marL="954049" lvl="2" indent="-318016" algn="l">
              <a:lnSpc>
                <a:spcPts val="2783"/>
              </a:lnSpc>
              <a:buFont typeface="Arial"/>
              <a:buChar char="⚬"/>
            </a:pPr>
            <a:r>
              <a:rPr lang="en-US" sz="2209" u="none" strike="noStrike">
                <a:solidFill>
                  <a:srgbClr val="000000"/>
                </a:solidFill>
                <a:latin typeface="DM Sans"/>
                <a:ea typeface="DM Sans"/>
                <a:cs typeface="DM Sans"/>
                <a:sym typeface="DM Sans"/>
              </a:rPr>
              <a:t>backup ISPs</a:t>
            </a:r>
          </a:p>
          <a:p>
            <a:pPr algn="l">
              <a:lnSpc>
                <a:spcPts val="2783"/>
              </a:lnSpc>
            </a:pPr>
            <a:endParaRPr lang="en-US" sz="2209" u="none" strike="noStrike">
              <a:solidFill>
                <a:srgbClr val="000000"/>
              </a:solidFill>
              <a:latin typeface="DM Sans"/>
              <a:ea typeface="DM Sans"/>
              <a:cs typeface="DM Sans"/>
              <a:sym typeface="DM Sans"/>
            </a:endParaRPr>
          </a:p>
          <a:p>
            <a:pPr marL="0" lvl="0" indent="0" algn="l">
              <a:lnSpc>
                <a:spcPts val="2783"/>
              </a:lnSpc>
            </a:pPr>
            <a:endParaRPr lang="en-US" sz="2209" u="none" strike="noStrike">
              <a:solidFill>
                <a:srgbClr val="000000"/>
              </a:solidFill>
              <a:latin typeface="DM Sans"/>
              <a:ea typeface="DM Sans"/>
              <a:cs typeface="DM Sans"/>
              <a:sym typeface="DM Sans"/>
            </a:endParaRPr>
          </a:p>
        </p:txBody>
      </p:sp>
      <p:sp>
        <p:nvSpPr>
          <p:cNvPr id="19" name="Freeform 19"/>
          <p:cNvSpPr/>
          <p:nvPr/>
        </p:nvSpPr>
        <p:spPr>
          <a:xfrm>
            <a:off x="10027944" y="3055807"/>
            <a:ext cx="1275961" cy="1624487"/>
          </a:xfrm>
          <a:custGeom>
            <a:avLst/>
            <a:gdLst/>
            <a:ahLst/>
            <a:cxnLst/>
            <a:rect l="l" t="t" r="r" b="b"/>
            <a:pathLst>
              <a:path w="1275961" h="1624487">
                <a:moveTo>
                  <a:pt x="0" y="0"/>
                </a:moveTo>
                <a:lnTo>
                  <a:pt x="1275961" y="0"/>
                </a:lnTo>
                <a:lnTo>
                  <a:pt x="1275961" y="1624487"/>
                </a:lnTo>
                <a:lnTo>
                  <a:pt x="0" y="16244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transition>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419395" y="1019175"/>
            <a:ext cx="9879016" cy="740585"/>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CONCLUSION</a:t>
            </a:r>
          </a:p>
        </p:txBody>
      </p:sp>
      <p:sp>
        <p:nvSpPr>
          <p:cNvPr id="5" name="TextBox 5"/>
          <p:cNvSpPr txBox="1"/>
          <p:nvPr/>
        </p:nvSpPr>
        <p:spPr>
          <a:xfrm>
            <a:off x="1896280" y="2011802"/>
            <a:ext cx="13780715" cy="3327317"/>
          </a:xfrm>
          <a:prstGeom prst="rect">
            <a:avLst/>
          </a:prstGeom>
        </p:spPr>
        <p:txBody>
          <a:bodyPr lIns="0" tIns="0" rIns="0" bIns="0" rtlCol="0" anchor="t">
            <a:spAutoFit/>
          </a:bodyPr>
          <a:lstStyle/>
          <a:p>
            <a:pPr marL="0" lvl="0" indent="0" algn="l">
              <a:lnSpc>
                <a:spcPts val="3832"/>
              </a:lnSpc>
              <a:spcBef>
                <a:spcPct val="0"/>
              </a:spcBef>
            </a:pPr>
            <a:r>
              <a:rPr lang="en-US" sz="2777">
                <a:solidFill>
                  <a:srgbClr val="FFFFFF"/>
                </a:solidFill>
                <a:latin typeface="DM Sans"/>
                <a:ea typeface="DM Sans"/>
                <a:cs typeface="DM Sans"/>
                <a:sym typeface="DM Sans"/>
              </a:rPr>
              <a:t>the network design project successfully established a robust and scalable infrastructure connecting two company branches, leveraging Cisco technologies to facilitate seamless communication and resource sharing. Through the implementation of routing protocols such as OSPF, VPNs for secure connectivity, and redundancy measures, the network demonstrated high availability and performance with minimal latency and packet loss. The thorough testing and validation processes highlighted the effectiveness of the design .</a:t>
            </a:r>
          </a:p>
        </p:txBody>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grpSp>
        <p:nvGrpSpPr>
          <p:cNvPr id="3" name="Group 3"/>
          <p:cNvGrpSpPr>
            <a:grpSpLocks noChangeAspect="1"/>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5" name="TextBox 5"/>
          <p:cNvSpPr txBox="1"/>
          <p:nvPr/>
        </p:nvSpPr>
        <p:spPr>
          <a:xfrm>
            <a:off x="2255514" y="2764429"/>
            <a:ext cx="10434893" cy="2632885"/>
          </a:xfrm>
          <a:prstGeom prst="rect">
            <a:avLst/>
          </a:prstGeom>
        </p:spPr>
        <p:txBody>
          <a:bodyPr lIns="0" tIns="0" rIns="0" bIns="0" rtlCol="0" anchor="t">
            <a:spAutoFit/>
          </a:bodyPr>
          <a:lstStyle/>
          <a:p>
            <a:pPr marL="0" lvl="0" indent="0" algn="l">
              <a:lnSpc>
                <a:spcPts val="10543"/>
              </a:lnSpc>
            </a:pPr>
            <a:r>
              <a:rPr lang="en-US" sz="7530" b="1" spc="459">
                <a:solidFill>
                  <a:srgbClr val="FFFFFF"/>
                </a:solidFill>
                <a:latin typeface="Now Bold"/>
                <a:ea typeface="Now Bold"/>
                <a:cs typeface="Now Bold"/>
                <a:sym typeface="Now Bold"/>
              </a:rPr>
              <a:t>Thank's For Watching</a:t>
            </a:r>
          </a:p>
        </p:txBody>
      </p:sp>
      <p:sp>
        <p:nvSpPr>
          <p:cNvPr id="6" name="TextBox 6"/>
          <p:cNvSpPr txBox="1"/>
          <p:nvPr/>
        </p:nvSpPr>
        <p:spPr>
          <a:xfrm>
            <a:off x="3384714" y="2023310"/>
            <a:ext cx="1810574" cy="381123"/>
          </a:xfrm>
          <a:prstGeom prst="rect">
            <a:avLst/>
          </a:prstGeom>
        </p:spPr>
        <p:txBody>
          <a:bodyPr lIns="0" tIns="0" rIns="0" bIns="0" rtlCol="0" anchor="t">
            <a:spAutoFit/>
          </a:bodyPr>
          <a:lstStyle/>
          <a:p>
            <a:pPr algn="l">
              <a:lnSpc>
                <a:spcPts val="3035"/>
              </a:lnSpc>
            </a:pPr>
            <a:r>
              <a:rPr lang="en-US" sz="2467" i="1" spc="-49">
                <a:solidFill>
                  <a:srgbClr val="56AEFF"/>
                </a:solidFill>
                <a:latin typeface="DM Sans Italics"/>
                <a:ea typeface="DM Sans Italics"/>
                <a:cs typeface="DM Sans Italics"/>
                <a:sym typeface="DM Sans Italics"/>
              </a:rPr>
              <a:t>DEPI</a:t>
            </a:r>
          </a:p>
        </p:txBody>
      </p:sp>
      <p:sp>
        <p:nvSpPr>
          <p:cNvPr id="7" name="Freeform 7"/>
          <p:cNvSpPr/>
          <p:nvPr/>
        </p:nvSpPr>
        <p:spPr>
          <a:xfrm>
            <a:off x="2264153" y="1800947"/>
            <a:ext cx="720510" cy="835374"/>
          </a:xfrm>
          <a:custGeom>
            <a:avLst/>
            <a:gdLst/>
            <a:ahLst/>
            <a:cxnLst/>
            <a:rect l="l" t="t" r="r" b="b"/>
            <a:pathLst>
              <a:path w="720510" h="835374">
                <a:moveTo>
                  <a:pt x="0" y="0"/>
                </a:moveTo>
                <a:lnTo>
                  <a:pt x="720511" y="0"/>
                </a:lnTo>
                <a:lnTo>
                  <a:pt x="720511" y="835374"/>
                </a:lnTo>
                <a:lnTo>
                  <a:pt x="0" y="8353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Tree>
  </p:cSld>
  <p:clrMapOvr>
    <a:masterClrMapping/>
  </p:clrMapOvr>
  <p:transition>
    <p:cover dir="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5844564"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sp>
      <p:grpSp>
        <p:nvGrpSpPr>
          <p:cNvPr id="10" name="Group 10"/>
          <p:cNvGrpSpPr/>
          <p:nvPr/>
        </p:nvGrpSpPr>
        <p:grpSpPr>
          <a:xfrm>
            <a:off x="2986667" y="587073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sp>
      <p:grpSp>
        <p:nvGrpSpPr>
          <p:cNvPr id="14" name="Group 14"/>
          <p:cNvGrpSpPr/>
          <p:nvPr/>
        </p:nvGrpSpPr>
        <p:grpSpPr>
          <a:xfrm>
            <a:off x="5898801"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sp>
      <p:grpSp>
        <p:nvGrpSpPr>
          <p:cNvPr id="18" name="Group 18"/>
          <p:cNvGrpSpPr>
            <a:grpSpLocks noChangeAspect="1"/>
          </p:cNvGrpSpPr>
          <p:nvPr/>
        </p:nvGrpSpPr>
        <p:grpSpPr>
          <a:xfrm>
            <a:off x="11055697" y="1401115"/>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20" name="Group 20"/>
          <p:cNvGrpSpPr>
            <a:grpSpLocks noChangeAspect="1"/>
          </p:cNvGrpSpPr>
          <p:nvPr/>
        </p:nvGrpSpPr>
        <p:grpSpPr>
          <a:xfrm>
            <a:off x="11203335" y="1524494"/>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60840" r="-60840"/>
              </a:stretch>
            </a:blipFill>
          </p:spPr>
        </p:sp>
      </p:grpSp>
      <p:grpSp>
        <p:nvGrpSpPr>
          <p:cNvPr id="22" name="Group 22"/>
          <p:cNvGrpSpPr/>
          <p:nvPr/>
        </p:nvGrpSpPr>
        <p:grpSpPr>
          <a:xfrm>
            <a:off x="8705275" y="3084143"/>
            <a:ext cx="2613061" cy="2273181"/>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sp>
      <p:sp>
        <p:nvSpPr>
          <p:cNvPr id="26" name="Freeform 26"/>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7" name="TextBox 27"/>
          <p:cNvSpPr txBox="1"/>
          <p:nvPr/>
        </p:nvSpPr>
        <p:spPr>
          <a:xfrm>
            <a:off x="2986667" y="169819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56AEFF"/>
                </a:solidFill>
                <a:latin typeface="Now Bold"/>
                <a:ea typeface="Now Bold"/>
                <a:cs typeface="Now Bold"/>
                <a:sym typeface="Now Bold"/>
              </a:rPr>
              <a:t>OVERVIEW</a:t>
            </a:r>
          </a:p>
        </p:txBody>
      </p:sp>
      <p:sp>
        <p:nvSpPr>
          <p:cNvPr id="28" name="TextBox 28"/>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 Project Overview </a:t>
            </a:r>
          </a:p>
        </p:txBody>
      </p:sp>
      <p:sp>
        <p:nvSpPr>
          <p:cNvPr id="29" name="TextBox 29"/>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sp>
        <p:nvSpPr>
          <p:cNvPr id="30" name="TextBox 30"/>
          <p:cNvSpPr txBox="1"/>
          <p:nvPr/>
        </p:nvSpPr>
        <p:spPr>
          <a:xfrm>
            <a:off x="5991861"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Network Design</a:t>
            </a:r>
          </a:p>
        </p:txBody>
      </p:sp>
      <p:sp>
        <p:nvSpPr>
          <p:cNvPr id="31" name="TextBox 31"/>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32" name="TextBox 32"/>
          <p:cNvSpPr txBox="1"/>
          <p:nvPr/>
        </p:nvSpPr>
        <p:spPr>
          <a:xfrm>
            <a:off x="3133964" y="7582446"/>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Challenges and Solutions</a:t>
            </a:r>
          </a:p>
        </p:txBody>
      </p:sp>
      <p:sp>
        <p:nvSpPr>
          <p:cNvPr id="33" name="TextBox 33"/>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
        <p:nvSpPr>
          <p:cNvPr id="34" name="TextBox 34"/>
          <p:cNvSpPr txBox="1"/>
          <p:nvPr/>
        </p:nvSpPr>
        <p:spPr>
          <a:xfrm>
            <a:off x="5991861"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Conclusion</a:t>
            </a:r>
          </a:p>
        </p:txBody>
      </p:sp>
      <p:sp>
        <p:nvSpPr>
          <p:cNvPr id="35" name="TextBox 35"/>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05</a:t>
            </a:r>
          </a:p>
        </p:txBody>
      </p:sp>
      <p:sp>
        <p:nvSpPr>
          <p:cNvPr id="36" name="TextBox 36"/>
          <p:cNvSpPr txBox="1"/>
          <p:nvPr/>
        </p:nvSpPr>
        <p:spPr>
          <a:xfrm>
            <a:off x="8852572" y="4795854"/>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Key Protocols and Technologies</a:t>
            </a:r>
          </a:p>
        </p:txBody>
      </p:sp>
      <p:sp>
        <p:nvSpPr>
          <p:cNvPr id="37" name="TextBox 37"/>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spTree>
  </p:cSld>
  <p:clrMapOvr>
    <a:masterClrMapping/>
  </p:clrMapOvr>
  <p:transition>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a:off x="7183541" y="3573610"/>
            <a:ext cx="0" cy="4676296"/>
          </a:xfrm>
          <a:prstGeom prst="line">
            <a:avLst/>
          </a:prstGeom>
          <a:ln w="47625" cap="flat">
            <a:solidFill>
              <a:srgbClr val="FFFFFF"/>
            </a:solidFill>
            <a:prstDash val="solid"/>
            <a:headEnd type="none" w="sm" len="sm"/>
            <a:tailEnd type="none" w="sm" len="sm"/>
          </a:ln>
        </p:spPr>
      </p:sp>
      <p:sp>
        <p:nvSpPr>
          <p:cNvPr id="3" name="TextBox 3"/>
          <p:cNvSpPr txBox="1"/>
          <p:nvPr/>
        </p:nvSpPr>
        <p:spPr>
          <a:xfrm>
            <a:off x="7780685" y="4846018"/>
            <a:ext cx="4026849" cy="4646476"/>
          </a:xfrm>
          <a:prstGeom prst="rect">
            <a:avLst/>
          </a:prstGeom>
        </p:spPr>
        <p:txBody>
          <a:bodyPr lIns="0" tIns="0" rIns="0" bIns="0" rtlCol="0" anchor="t">
            <a:spAutoFit/>
          </a:bodyPr>
          <a:lstStyle/>
          <a:p>
            <a:pPr marL="478379" lvl="1" indent="-239189" algn="ctr">
              <a:lnSpc>
                <a:spcPts val="3057"/>
              </a:lnSpc>
              <a:spcBef>
                <a:spcPct val="0"/>
              </a:spcBef>
              <a:buFont typeface="Arial"/>
              <a:buChar char="•"/>
            </a:pPr>
            <a:r>
              <a:rPr lang="en-US" sz="2215" dirty="0">
                <a:solidFill>
                  <a:srgbClr val="FFFFFF"/>
                </a:solidFill>
                <a:latin typeface="DM Sans"/>
                <a:ea typeface="DM Sans"/>
                <a:cs typeface="DM Sans"/>
                <a:sym typeface="DM Sans"/>
              </a:rPr>
              <a:t>R</a:t>
            </a:r>
            <a:r>
              <a:rPr lang="en-US" sz="2215" u="none" strike="noStrike" dirty="0">
                <a:solidFill>
                  <a:srgbClr val="FFFFFF"/>
                </a:solidFill>
                <a:latin typeface="DM Sans"/>
                <a:ea typeface="DM Sans"/>
                <a:cs typeface="DM Sans"/>
                <a:sym typeface="DM Sans"/>
              </a:rPr>
              <a:t>outing: OSPF </a:t>
            </a:r>
          </a:p>
          <a:p>
            <a:pPr marL="478379" lvl="1" indent="-239189" algn="ctr">
              <a:lnSpc>
                <a:spcPts val="3057"/>
              </a:lnSpc>
              <a:spcBef>
                <a:spcPct val="0"/>
              </a:spcBef>
              <a:buFont typeface="Arial"/>
              <a:buChar char="•"/>
            </a:pPr>
            <a:r>
              <a:rPr lang="en-US" sz="2215" u="none" strike="noStrike" dirty="0">
                <a:solidFill>
                  <a:srgbClr val="FFFFFF"/>
                </a:solidFill>
                <a:latin typeface="DM Sans"/>
                <a:ea typeface="DM Sans"/>
                <a:cs typeface="DM Sans"/>
                <a:sym typeface="DM Sans"/>
              </a:rPr>
              <a:t>Switching: VTP , STP , </a:t>
            </a:r>
            <a:r>
              <a:rPr lang="en-US" sz="2215" u="none" strike="noStrike" dirty="0" err="1">
                <a:solidFill>
                  <a:srgbClr val="FFFFFF"/>
                </a:solidFill>
                <a:latin typeface="DM Sans"/>
                <a:ea typeface="DM Sans"/>
                <a:cs typeface="DM Sans"/>
                <a:sym typeface="DM Sans"/>
              </a:rPr>
              <a:t>EtherChannel</a:t>
            </a:r>
            <a:r>
              <a:rPr lang="en-US" sz="2215" u="none" strike="noStrike" dirty="0">
                <a:solidFill>
                  <a:srgbClr val="FFFFFF"/>
                </a:solidFill>
                <a:latin typeface="DM Sans"/>
                <a:ea typeface="DM Sans"/>
                <a:cs typeface="DM Sans"/>
                <a:sym typeface="DM Sans"/>
              </a:rPr>
              <a:t> ,</a:t>
            </a:r>
            <a:r>
              <a:rPr lang="en-US" sz="2215" u="none" strike="noStrike" dirty="0" err="1">
                <a:solidFill>
                  <a:srgbClr val="FFFFFF"/>
                </a:solidFill>
                <a:latin typeface="DM Sans"/>
                <a:ea typeface="DM Sans"/>
                <a:cs typeface="DM Sans"/>
                <a:sym typeface="DM Sans"/>
              </a:rPr>
              <a:t>secuirty</a:t>
            </a:r>
            <a:endParaRPr lang="en-US" sz="2215" u="none" strike="noStrike" dirty="0">
              <a:solidFill>
                <a:srgbClr val="FFFFFF"/>
              </a:solidFill>
              <a:latin typeface="DM Sans"/>
              <a:ea typeface="DM Sans"/>
              <a:cs typeface="DM Sans"/>
              <a:sym typeface="DM Sans"/>
            </a:endParaRPr>
          </a:p>
          <a:p>
            <a:pPr marL="478379" lvl="1" indent="-239189" algn="ctr">
              <a:lnSpc>
                <a:spcPts val="3057"/>
              </a:lnSpc>
              <a:spcBef>
                <a:spcPct val="0"/>
              </a:spcBef>
              <a:buFont typeface="Arial"/>
              <a:buChar char="•"/>
            </a:pPr>
            <a:r>
              <a:rPr lang="en-US" sz="2215" u="none" strike="noStrike" dirty="0">
                <a:solidFill>
                  <a:srgbClr val="FFFFFF"/>
                </a:solidFill>
                <a:latin typeface="DM Sans"/>
                <a:ea typeface="DM Sans"/>
                <a:cs typeface="DM Sans"/>
                <a:sym typeface="DM Sans"/>
              </a:rPr>
              <a:t>Security: VPN ,ACLs</a:t>
            </a:r>
          </a:p>
          <a:p>
            <a:pPr marL="478379" lvl="1" indent="-239189" algn="ctr">
              <a:lnSpc>
                <a:spcPts val="3057"/>
              </a:lnSpc>
              <a:spcBef>
                <a:spcPct val="0"/>
              </a:spcBef>
              <a:buFont typeface="Arial"/>
              <a:buChar char="•"/>
            </a:pPr>
            <a:r>
              <a:rPr lang="en-US" sz="2215" u="none" strike="noStrike" dirty="0">
                <a:solidFill>
                  <a:srgbClr val="FFFFFF"/>
                </a:solidFill>
                <a:latin typeface="DM Sans"/>
                <a:ea typeface="DM Sans"/>
                <a:cs typeface="DM Sans"/>
                <a:sym typeface="DM Sans"/>
              </a:rPr>
              <a:t>NAT: Network Address Translation</a:t>
            </a:r>
          </a:p>
          <a:p>
            <a:pPr marL="478379" lvl="1" indent="-239189" algn="ctr">
              <a:lnSpc>
                <a:spcPts val="3057"/>
              </a:lnSpc>
              <a:spcBef>
                <a:spcPct val="0"/>
              </a:spcBef>
              <a:buFont typeface="Arial"/>
              <a:buChar char="•"/>
            </a:pPr>
            <a:r>
              <a:rPr lang="en-US" sz="2215" u="none" strike="noStrike" dirty="0">
                <a:solidFill>
                  <a:srgbClr val="FFFFFF"/>
                </a:solidFill>
                <a:latin typeface="DM Sans"/>
                <a:ea typeface="DM Sans"/>
                <a:cs typeface="DM Sans"/>
                <a:sym typeface="DM Sans"/>
              </a:rPr>
              <a:t>Management: Syslog Server, </a:t>
            </a:r>
          </a:p>
          <a:p>
            <a:pPr marL="478379" lvl="1" indent="-239189" algn="ctr">
              <a:lnSpc>
                <a:spcPts val="3057"/>
              </a:lnSpc>
              <a:spcBef>
                <a:spcPct val="0"/>
              </a:spcBef>
              <a:buFont typeface="Arial"/>
              <a:buChar char="•"/>
            </a:pPr>
            <a:r>
              <a:rPr lang="en-US" sz="2215" u="none" strike="noStrike" dirty="0">
                <a:solidFill>
                  <a:srgbClr val="FFFFFF"/>
                </a:solidFill>
                <a:latin typeface="DM Sans"/>
                <a:ea typeface="DM Sans"/>
                <a:cs typeface="DM Sans"/>
                <a:sym typeface="DM Sans"/>
              </a:rPr>
              <a:t>WLAN: Wireless LAN support</a:t>
            </a:r>
          </a:p>
          <a:p>
            <a:pPr marL="478379" lvl="1" indent="-239189" algn="ctr">
              <a:lnSpc>
                <a:spcPts val="3057"/>
              </a:lnSpc>
              <a:spcBef>
                <a:spcPct val="0"/>
              </a:spcBef>
              <a:buFont typeface="Arial"/>
              <a:buChar char="•"/>
            </a:pPr>
            <a:r>
              <a:rPr lang="en-US" sz="2215" u="none" strike="noStrike" dirty="0">
                <a:solidFill>
                  <a:srgbClr val="FFFFFF"/>
                </a:solidFill>
                <a:latin typeface="DM Sans"/>
                <a:ea typeface="DM Sans"/>
                <a:cs typeface="DM Sans"/>
                <a:sym typeface="DM Sans"/>
              </a:rPr>
              <a:t>DHCP server</a:t>
            </a:r>
          </a:p>
          <a:p>
            <a:pPr marL="0" lvl="0" indent="0" algn="ctr">
              <a:lnSpc>
                <a:spcPts val="3057"/>
              </a:lnSpc>
              <a:spcBef>
                <a:spcPct val="0"/>
              </a:spcBef>
            </a:pPr>
            <a:endParaRPr lang="en-US" sz="2215" u="none" strike="noStrike" dirty="0">
              <a:solidFill>
                <a:srgbClr val="FFFFFF"/>
              </a:solidFill>
              <a:latin typeface="DM Sans"/>
              <a:ea typeface="DM Sans"/>
              <a:cs typeface="DM Sans"/>
              <a:sym typeface="DM Sans"/>
            </a:endParaRPr>
          </a:p>
        </p:txBody>
      </p:sp>
      <p:sp>
        <p:nvSpPr>
          <p:cNvPr id="4" name="Freeform 4"/>
          <p:cNvSpPr/>
          <p:nvPr/>
        </p:nvSpPr>
        <p:spPr>
          <a:xfrm>
            <a:off x="9412772" y="2982255"/>
            <a:ext cx="837406" cy="1212035"/>
          </a:xfrm>
          <a:custGeom>
            <a:avLst/>
            <a:gdLst/>
            <a:ahLst/>
            <a:cxnLst/>
            <a:rect l="l" t="t" r="r" b="b"/>
            <a:pathLst>
              <a:path w="837406" h="1212035">
                <a:moveTo>
                  <a:pt x="0" y="0"/>
                </a:moveTo>
                <a:lnTo>
                  <a:pt x="837407" y="0"/>
                </a:lnTo>
                <a:lnTo>
                  <a:pt x="837407" y="1212036"/>
                </a:lnTo>
                <a:lnTo>
                  <a:pt x="0" y="12120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3254895" y="2967592"/>
            <a:ext cx="1197170" cy="1210374"/>
          </a:xfrm>
          <a:custGeom>
            <a:avLst/>
            <a:gdLst/>
            <a:ahLst/>
            <a:cxnLst/>
            <a:rect l="l" t="t" r="r" b="b"/>
            <a:pathLst>
              <a:path w="1197170" h="1210374">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10800000">
            <a:off x="81160" y="9258300"/>
            <a:ext cx="13457996" cy="3264379"/>
            <a:chOff x="0" y="0"/>
            <a:chExt cx="17943995" cy="4352506"/>
          </a:xfrm>
        </p:grpSpPr>
        <p:sp>
          <p:nvSpPr>
            <p:cNvPr id="7" name="Freeform 7"/>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xmlns="" r:embed="rId7"/>
                  </a:ext>
                </a:extLst>
              </a:blip>
              <a:stretch>
                <a:fillRect b="-26202"/>
              </a:stretch>
            </a:blipFill>
          </p:spPr>
        </p:sp>
        <p:sp>
          <p:nvSpPr>
            <p:cNvPr id="9" name="Freeform 9"/>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Freeform 10"/>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xmlns="" r:embed="rId7"/>
                  </a:ext>
                </a:extLst>
              </a:blip>
              <a:stretch>
                <a:fillRect b="-26202"/>
              </a:stretch>
            </a:blipFill>
          </p:spPr>
        </p:sp>
      </p:grpSp>
      <p:sp>
        <p:nvSpPr>
          <p:cNvPr id="11" name="Freeform 11"/>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8"/>
            <a:stretch>
              <a:fillRect t="-137172"/>
            </a:stretch>
          </a:blipFill>
        </p:spPr>
      </p:sp>
      <p:grpSp>
        <p:nvGrpSpPr>
          <p:cNvPr id="12" name="Group 12"/>
          <p:cNvGrpSpPr>
            <a:grpSpLocks noChangeAspect="1"/>
          </p:cNvGrpSpPr>
          <p:nvPr/>
        </p:nvGrpSpPr>
        <p:grpSpPr>
          <a:xfrm>
            <a:off x="11807534" y="0"/>
            <a:ext cx="6254290" cy="10287000"/>
            <a:chOff x="0" y="0"/>
            <a:chExt cx="3860673" cy="6350000"/>
          </a:xfrm>
        </p:grpSpPr>
        <p:sp>
          <p:nvSpPr>
            <p:cNvPr id="13" name="Freeform 13"/>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9"/>
              <a:stretch>
                <a:fillRect l="-73436" r="-73436"/>
              </a:stretch>
            </a:blipFill>
          </p:spPr>
        </p:sp>
      </p:grpSp>
      <p:sp>
        <p:nvSpPr>
          <p:cNvPr id="14" name="Freeform 14"/>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8"/>
            <a:stretch>
              <a:fillRect t="-137172"/>
            </a:stretch>
          </a:blipFill>
        </p:spPr>
      </p:sp>
      <p:grpSp>
        <p:nvGrpSpPr>
          <p:cNvPr id="15" name="Group 15"/>
          <p:cNvGrpSpPr/>
          <p:nvPr/>
        </p:nvGrpSpPr>
        <p:grpSpPr>
          <a:xfrm rot="-10800000">
            <a:off x="15966396" y="9258300"/>
            <a:ext cx="13457996" cy="3264379"/>
            <a:chOff x="0" y="0"/>
            <a:chExt cx="17943995" cy="4352506"/>
          </a:xfrm>
        </p:grpSpPr>
        <p:sp>
          <p:nvSpPr>
            <p:cNvPr id="16" name="Freeform 1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xmlns="" r:embed="rId7"/>
                  </a:ext>
                </a:extLst>
              </a:blip>
              <a:stretch>
                <a:fillRect b="-26202"/>
              </a:stretch>
            </a:blipFill>
          </p:spPr>
        </p:sp>
        <p:sp>
          <p:nvSpPr>
            <p:cNvPr id="18" name="Freeform 1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9" name="Freeform 19"/>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xmlns="" r:embed="rId7"/>
                  </a:ext>
                </a:extLst>
              </a:blip>
              <a:stretch>
                <a:fillRect b="-26202"/>
              </a:stretch>
            </a:blipFill>
          </p:spPr>
        </p:sp>
      </p:grpSp>
      <p:sp>
        <p:nvSpPr>
          <p:cNvPr id="20" name="TextBox 20"/>
          <p:cNvSpPr txBox="1"/>
          <p:nvPr/>
        </p:nvSpPr>
        <p:spPr>
          <a:xfrm>
            <a:off x="3524195" y="179728"/>
            <a:ext cx="6977998" cy="2454736"/>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FFFFFF"/>
                </a:solidFill>
                <a:latin typeface="Now Bold"/>
                <a:ea typeface="Now Bold"/>
                <a:cs typeface="Now Bold"/>
                <a:sym typeface="Now Bold"/>
              </a:rPr>
              <a:t>PROJECT OVERVIEW</a:t>
            </a:r>
          </a:p>
        </p:txBody>
      </p:sp>
      <p:sp>
        <p:nvSpPr>
          <p:cNvPr id="21" name="TextBox 21"/>
          <p:cNvSpPr txBox="1"/>
          <p:nvPr/>
        </p:nvSpPr>
        <p:spPr>
          <a:xfrm>
            <a:off x="477354" y="5179393"/>
            <a:ext cx="6535841" cy="2619015"/>
          </a:xfrm>
          <a:prstGeom prst="rect">
            <a:avLst/>
          </a:prstGeom>
        </p:spPr>
        <p:txBody>
          <a:bodyPr lIns="0" tIns="0" rIns="0" bIns="0" rtlCol="0" anchor="t">
            <a:spAutoFit/>
          </a:bodyPr>
          <a:lstStyle/>
          <a:p>
            <a:pPr marL="0" lvl="0" indent="0" algn="ctr">
              <a:lnSpc>
                <a:spcPts val="3471"/>
              </a:lnSpc>
              <a:spcBef>
                <a:spcPct val="0"/>
              </a:spcBef>
            </a:pPr>
            <a:r>
              <a:rPr lang="en-US" sz="2515" dirty="0">
                <a:solidFill>
                  <a:srgbClr val="FFFFFF"/>
                </a:solidFill>
                <a:latin typeface="DM Sans"/>
                <a:ea typeface="DM Sans"/>
                <a:cs typeface="DM Sans"/>
                <a:sym typeface="DM Sans"/>
              </a:rPr>
              <a:t>The aim of this project is to design and implement a secure, scalable network infrastructure connecting two company branches. The network will ensure seamless communication, resource sharing, and high availability between both locations.</a:t>
            </a:r>
          </a:p>
        </p:txBody>
      </p:sp>
      <p:sp>
        <p:nvSpPr>
          <p:cNvPr id="22" name="TextBox 22"/>
          <p:cNvSpPr txBox="1"/>
          <p:nvPr/>
        </p:nvSpPr>
        <p:spPr>
          <a:xfrm>
            <a:off x="1510771" y="4465378"/>
            <a:ext cx="4026849" cy="428265"/>
          </a:xfrm>
          <a:prstGeom prst="rect">
            <a:avLst/>
          </a:prstGeom>
        </p:spPr>
        <p:txBody>
          <a:bodyPr lIns="0" tIns="0" rIns="0" bIns="0" rtlCol="0" anchor="t">
            <a:spAutoFit/>
          </a:bodyPr>
          <a:lstStyle/>
          <a:p>
            <a:pPr marL="0" lvl="0" indent="0" algn="ctr">
              <a:lnSpc>
                <a:spcPts val="3471"/>
              </a:lnSpc>
              <a:spcBef>
                <a:spcPct val="0"/>
              </a:spcBef>
            </a:pPr>
            <a:r>
              <a:rPr lang="en-US" sz="2515" b="1" i="1">
                <a:solidFill>
                  <a:srgbClr val="FFFFFF"/>
                </a:solidFill>
                <a:latin typeface="DM Sans Bold Italics"/>
                <a:ea typeface="DM Sans Bold Italics"/>
                <a:cs typeface="DM Sans Bold Italics"/>
                <a:sym typeface="DM Sans Bold Italics"/>
              </a:rPr>
              <a:t>OBJECTIVE</a:t>
            </a:r>
          </a:p>
        </p:txBody>
      </p:sp>
      <p:sp>
        <p:nvSpPr>
          <p:cNvPr id="23" name="TextBox 23"/>
          <p:cNvSpPr txBox="1"/>
          <p:nvPr/>
        </p:nvSpPr>
        <p:spPr>
          <a:xfrm>
            <a:off x="7894275" y="4318482"/>
            <a:ext cx="4026849" cy="428265"/>
          </a:xfrm>
          <a:prstGeom prst="rect">
            <a:avLst/>
          </a:prstGeom>
        </p:spPr>
        <p:txBody>
          <a:bodyPr lIns="0" tIns="0" rIns="0" bIns="0" rtlCol="0" anchor="t">
            <a:spAutoFit/>
          </a:bodyPr>
          <a:lstStyle/>
          <a:p>
            <a:pPr marL="0" lvl="0" indent="0" algn="ctr">
              <a:lnSpc>
                <a:spcPts val="3471"/>
              </a:lnSpc>
              <a:spcBef>
                <a:spcPct val="0"/>
              </a:spcBef>
            </a:pPr>
            <a:r>
              <a:rPr lang="en-US" sz="2515" b="1" i="1" dirty="0">
                <a:solidFill>
                  <a:srgbClr val="FFFFFF"/>
                </a:solidFill>
                <a:latin typeface="DM Sans Bold Italics"/>
                <a:ea typeface="DM Sans Bold Italics"/>
                <a:cs typeface="DM Sans Bold Italics"/>
                <a:sym typeface="DM Sans Bold Italics"/>
              </a:rPr>
              <a:t>TECHNOLOGIES</a:t>
            </a:r>
          </a:p>
        </p:txBody>
      </p:sp>
    </p:spTree>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1422445" y="324543"/>
            <a:ext cx="10482993" cy="807590"/>
          </a:xfrm>
          <a:prstGeom prst="rect">
            <a:avLst/>
          </a:prstGeom>
        </p:spPr>
        <p:txBody>
          <a:bodyPr lIns="0" tIns="0" rIns="0" bIns="0" rtlCol="0" anchor="t">
            <a:spAutoFit/>
          </a:bodyPr>
          <a:lstStyle/>
          <a:p>
            <a:pPr marL="0" lvl="0" indent="0" algn="l">
              <a:lnSpc>
                <a:spcPts val="6252"/>
              </a:lnSpc>
              <a:spcBef>
                <a:spcPct val="0"/>
              </a:spcBef>
            </a:pPr>
            <a:r>
              <a:rPr lang="en-US" sz="5210" b="1">
                <a:solidFill>
                  <a:srgbClr val="FFFFFF"/>
                </a:solidFill>
                <a:latin typeface="Now Bold"/>
                <a:ea typeface="Now Bold"/>
                <a:cs typeface="Now Bold"/>
                <a:sym typeface="Now Bold"/>
              </a:rPr>
              <a:t>NETWORK DESIGN OVERVIEW</a:t>
            </a:r>
          </a:p>
        </p:txBody>
      </p:sp>
      <p:sp>
        <p:nvSpPr>
          <p:cNvPr id="7" name="TextBox 7"/>
          <p:cNvSpPr txBox="1"/>
          <p:nvPr/>
        </p:nvSpPr>
        <p:spPr>
          <a:xfrm>
            <a:off x="1544535" y="2146238"/>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dirty="0">
                <a:solidFill>
                  <a:srgbClr val="4BD1FB"/>
                </a:solidFill>
                <a:latin typeface="DM Sans Bold"/>
                <a:ea typeface="DM Sans Bold"/>
                <a:cs typeface="DM Sans Bold"/>
                <a:sym typeface="DM Sans Bold"/>
              </a:rPr>
              <a:t>01</a:t>
            </a:r>
          </a:p>
        </p:txBody>
      </p:sp>
      <p:sp>
        <p:nvSpPr>
          <p:cNvPr id="8" name="TextBox 8"/>
          <p:cNvSpPr txBox="1"/>
          <p:nvPr/>
        </p:nvSpPr>
        <p:spPr>
          <a:xfrm>
            <a:off x="1631555" y="4195981"/>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dirty="0">
                <a:solidFill>
                  <a:srgbClr val="4BD1FB"/>
                </a:solidFill>
                <a:latin typeface="DM Sans Bold"/>
                <a:ea typeface="DM Sans Bold"/>
                <a:cs typeface="DM Sans Bold"/>
                <a:sym typeface="DM Sans Bold"/>
              </a:rPr>
              <a:t>02</a:t>
            </a:r>
          </a:p>
        </p:txBody>
      </p:sp>
      <p:sp>
        <p:nvSpPr>
          <p:cNvPr id="9" name="TextBox 9"/>
          <p:cNvSpPr txBox="1"/>
          <p:nvPr/>
        </p:nvSpPr>
        <p:spPr>
          <a:xfrm>
            <a:off x="1544535" y="6774032"/>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dirty="0">
                <a:solidFill>
                  <a:srgbClr val="4BD1FB"/>
                </a:solidFill>
                <a:latin typeface="DM Sans Bold"/>
                <a:ea typeface="DM Sans Bold"/>
                <a:cs typeface="DM Sans Bold"/>
                <a:sym typeface="DM Sans Bold"/>
              </a:rPr>
              <a:t>03</a:t>
            </a:r>
          </a:p>
        </p:txBody>
      </p:sp>
      <p:sp>
        <p:nvSpPr>
          <p:cNvPr id="10" name="TextBox 10"/>
          <p:cNvSpPr txBox="1"/>
          <p:nvPr/>
        </p:nvSpPr>
        <p:spPr>
          <a:xfrm>
            <a:off x="10310795" y="3071097"/>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dirty="0">
                <a:solidFill>
                  <a:srgbClr val="4BD1FB"/>
                </a:solidFill>
                <a:latin typeface="DM Sans Bold"/>
                <a:ea typeface="DM Sans Bold"/>
                <a:cs typeface="DM Sans Bold"/>
                <a:sym typeface="DM Sans Bold"/>
              </a:rPr>
              <a:t>04</a:t>
            </a:r>
          </a:p>
        </p:txBody>
      </p:sp>
      <p:sp>
        <p:nvSpPr>
          <p:cNvPr id="11" name="TextBox 11"/>
          <p:cNvSpPr txBox="1"/>
          <p:nvPr/>
        </p:nvSpPr>
        <p:spPr>
          <a:xfrm>
            <a:off x="1631964" y="1236908"/>
            <a:ext cx="8678831" cy="866415"/>
          </a:xfrm>
          <a:prstGeom prst="rect">
            <a:avLst/>
          </a:prstGeom>
        </p:spPr>
        <p:txBody>
          <a:bodyPr lIns="0" tIns="0" rIns="0" bIns="0" rtlCol="0" anchor="t">
            <a:spAutoFit/>
          </a:bodyPr>
          <a:lstStyle/>
          <a:p>
            <a:pPr algn="l">
              <a:lnSpc>
                <a:spcPts val="3471"/>
              </a:lnSpc>
              <a:spcBef>
                <a:spcPct val="0"/>
              </a:spcBef>
            </a:pPr>
            <a:r>
              <a:rPr lang="en-US" sz="2515">
                <a:solidFill>
                  <a:srgbClr val="FFFFFF"/>
                </a:solidFill>
                <a:latin typeface="DM Sans"/>
                <a:ea typeface="DM Sans"/>
                <a:cs typeface="DM Sans"/>
                <a:sym typeface="DM Sans"/>
              </a:rPr>
              <a:t>T</a:t>
            </a:r>
            <a:r>
              <a:rPr lang="en-US" sz="2515" u="none" strike="noStrike">
                <a:solidFill>
                  <a:srgbClr val="FFFFFF"/>
                </a:solidFill>
                <a:latin typeface="DM Sans"/>
                <a:ea typeface="DM Sans"/>
                <a:cs typeface="DM Sans"/>
                <a:sym typeface="DM Sans"/>
              </a:rPr>
              <a:t>opology Components:</a:t>
            </a:r>
          </a:p>
          <a:p>
            <a:pPr marL="0" lvl="0" indent="0" algn="l">
              <a:lnSpc>
                <a:spcPts val="3471"/>
              </a:lnSpc>
              <a:spcBef>
                <a:spcPct val="0"/>
              </a:spcBef>
            </a:pPr>
            <a:endParaRPr lang="en-US" sz="2515" u="none" strike="noStrike">
              <a:solidFill>
                <a:srgbClr val="FFFFFF"/>
              </a:solidFill>
              <a:latin typeface="DM Sans"/>
              <a:ea typeface="DM Sans"/>
              <a:cs typeface="DM Sans"/>
              <a:sym typeface="DM Sans"/>
            </a:endParaRPr>
          </a:p>
        </p:txBody>
      </p:sp>
      <p:sp>
        <p:nvSpPr>
          <p:cNvPr id="12" name="Freeform 12"/>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3" name="Freeform 13"/>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4" name="TextBox 14"/>
          <p:cNvSpPr txBox="1"/>
          <p:nvPr/>
        </p:nvSpPr>
        <p:spPr>
          <a:xfrm>
            <a:off x="2502188" y="2365265"/>
            <a:ext cx="6345242" cy="1754145"/>
          </a:xfrm>
          <a:prstGeom prst="rect">
            <a:avLst/>
          </a:prstGeom>
        </p:spPr>
        <p:txBody>
          <a:bodyPr lIns="0" tIns="0" rIns="0" bIns="0" rtlCol="0" anchor="t">
            <a:spAutoFit/>
          </a:bodyPr>
          <a:lstStyle/>
          <a:p>
            <a:pPr marL="0" lvl="0" indent="0" algn="l">
              <a:lnSpc>
                <a:spcPts val="2781"/>
              </a:lnSpc>
              <a:spcBef>
                <a:spcPct val="0"/>
              </a:spcBef>
            </a:pPr>
            <a:r>
              <a:rPr lang="en-US" sz="2015" dirty="0">
                <a:solidFill>
                  <a:srgbClr val="FFFFFF"/>
                </a:solidFill>
                <a:latin typeface="DM Sans"/>
                <a:ea typeface="DM Sans"/>
                <a:cs typeface="DM Sans"/>
                <a:sym typeface="DM Sans"/>
              </a:rPr>
              <a:t>R</a:t>
            </a:r>
            <a:r>
              <a:rPr lang="en-US" sz="2015" u="none" strike="noStrike" dirty="0">
                <a:solidFill>
                  <a:srgbClr val="FFFFFF"/>
                </a:solidFill>
                <a:latin typeface="DM Sans"/>
                <a:ea typeface="DM Sans"/>
                <a:cs typeface="DM Sans"/>
                <a:sym typeface="DM Sans"/>
              </a:rPr>
              <a:t>outers:</a:t>
            </a:r>
          </a:p>
          <a:p>
            <a:pPr marL="435199" lvl="1" indent="-217600" algn="l">
              <a:lnSpc>
                <a:spcPts val="2781"/>
              </a:lnSpc>
              <a:spcBef>
                <a:spcPct val="0"/>
              </a:spcBef>
              <a:buFont typeface="Arial"/>
              <a:buChar char="•"/>
            </a:pPr>
            <a:r>
              <a:rPr lang="en-US" sz="2015" u="none" strike="noStrike" dirty="0">
                <a:solidFill>
                  <a:srgbClr val="FFFFFF"/>
                </a:solidFill>
                <a:latin typeface="DM Sans"/>
                <a:ea typeface="DM Sans"/>
                <a:cs typeface="DM Sans"/>
                <a:sym typeface="DM Sans"/>
              </a:rPr>
              <a:t>Two routers (left and right) with tunnel interfaces for VPN connectivity.</a:t>
            </a:r>
          </a:p>
          <a:p>
            <a:pPr marL="435199" lvl="1" indent="-217600" algn="l">
              <a:lnSpc>
                <a:spcPts val="2781"/>
              </a:lnSpc>
              <a:spcBef>
                <a:spcPct val="0"/>
              </a:spcBef>
              <a:buFont typeface="Arial"/>
              <a:buChar char="•"/>
            </a:pPr>
            <a:r>
              <a:rPr lang="en-US" sz="2015" u="none" strike="noStrike" dirty="0">
                <a:solidFill>
                  <a:srgbClr val="FFFFFF"/>
                </a:solidFill>
                <a:latin typeface="DM Sans"/>
                <a:ea typeface="DM Sans"/>
                <a:cs typeface="DM Sans"/>
                <a:sym typeface="DM Sans"/>
              </a:rPr>
              <a:t>NAT configuration </a:t>
            </a:r>
          </a:p>
          <a:p>
            <a:pPr marL="0" lvl="0" indent="0" algn="l">
              <a:lnSpc>
                <a:spcPts val="2781"/>
              </a:lnSpc>
              <a:spcBef>
                <a:spcPct val="0"/>
              </a:spcBef>
            </a:pPr>
            <a:endParaRPr lang="en-US" sz="2015" u="none" strike="noStrike" dirty="0">
              <a:solidFill>
                <a:srgbClr val="FFFFFF"/>
              </a:solidFill>
              <a:latin typeface="DM Sans"/>
              <a:ea typeface="DM Sans"/>
              <a:cs typeface="DM Sans"/>
              <a:sym typeface="DM Sans"/>
            </a:endParaRPr>
          </a:p>
        </p:txBody>
      </p:sp>
      <p:sp>
        <p:nvSpPr>
          <p:cNvPr id="15" name="TextBox 15"/>
          <p:cNvSpPr txBox="1"/>
          <p:nvPr/>
        </p:nvSpPr>
        <p:spPr>
          <a:xfrm>
            <a:off x="2798758" y="4285894"/>
            <a:ext cx="6345242" cy="2106570"/>
          </a:xfrm>
          <a:prstGeom prst="rect">
            <a:avLst/>
          </a:prstGeom>
        </p:spPr>
        <p:txBody>
          <a:bodyPr lIns="0" tIns="0" rIns="0" bIns="0" rtlCol="0" anchor="t">
            <a:spAutoFit/>
          </a:bodyPr>
          <a:lstStyle/>
          <a:p>
            <a:pPr marL="0" lvl="0" indent="0" algn="l">
              <a:lnSpc>
                <a:spcPts val="2781"/>
              </a:lnSpc>
              <a:spcBef>
                <a:spcPct val="0"/>
              </a:spcBef>
            </a:pPr>
            <a:r>
              <a:rPr lang="en-US" sz="2015" dirty="0">
                <a:solidFill>
                  <a:srgbClr val="FFFFFF"/>
                </a:solidFill>
                <a:latin typeface="DM Sans"/>
                <a:ea typeface="DM Sans"/>
                <a:cs typeface="DM Sans"/>
                <a:sym typeface="DM Sans"/>
              </a:rPr>
              <a:t>Distributi</a:t>
            </a:r>
            <a:r>
              <a:rPr lang="en-US" sz="2015" u="none" strike="noStrike" dirty="0">
                <a:solidFill>
                  <a:srgbClr val="FFFFFF"/>
                </a:solidFill>
                <a:latin typeface="DM Sans"/>
                <a:ea typeface="DM Sans"/>
                <a:cs typeface="DM Sans"/>
                <a:sym typeface="DM Sans"/>
              </a:rPr>
              <a:t>on Switches:</a:t>
            </a:r>
          </a:p>
          <a:p>
            <a:pPr marL="435199" lvl="1" indent="-217600" algn="l">
              <a:lnSpc>
                <a:spcPts val="2781"/>
              </a:lnSpc>
              <a:spcBef>
                <a:spcPct val="0"/>
              </a:spcBef>
              <a:buFont typeface="Arial"/>
              <a:buChar char="•"/>
            </a:pPr>
            <a:r>
              <a:rPr lang="en-US" sz="2015" u="none" strike="noStrike" dirty="0">
                <a:solidFill>
                  <a:srgbClr val="FFFFFF"/>
                </a:solidFill>
                <a:latin typeface="DM Sans"/>
                <a:ea typeface="DM Sans"/>
                <a:cs typeface="DM Sans"/>
                <a:sym typeface="DM Sans"/>
              </a:rPr>
              <a:t>Serve as the central switches in each branch, connecting to both routers and access switches.</a:t>
            </a:r>
          </a:p>
          <a:p>
            <a:pPr marL="435199" lvl="1" indent="-217600" algn="l">
              <a:lnSpc>
                <a:spcPts val="2781"/>
              </a:lnSpc>
              <a:spcBef>
                <a:spcPct val="0"/>
              </a:spcBef>
              <a:buFont typeface="Arial"/>
              <a:buChar char="•"/>
            </a:pPr>
            <a:r>
              <a:rPr lang="en-US" sz="2015" u="none" strike="noStrike" dirty="0">
                <a:solidFill>
                  <a:srgbClr val="FFFFFF"/>
                </a:solidFill>
                <a:latin typeface="DM Sans"/>
                <a:ea typeface="DM Sans"/>
                <a:cs typeface="DM Sans"/>
                <a:sym typeface="DM Sans"/>
              </a:rPr>
              <a:t>Configured with </a:t>
            </a:r>
            <a:r>
              <a:rPr lang="en-US" sz="2015" u="none" strike="noStrike" dirty="0" err="1">
                <a:solidFill>
                  <a:srgbClr val="FFFFFF"/>
                </a:solidFill>
                <a:latin typeface="DM Sans"/>
                <a:ea typeface="DM Sans"/>
                <a:cs typeface="DM Sans"/>
                <a:sym typeface="DM Sans"/>
              </a:rPr>
              <a:t>EtherChannel</a:t>
            </a:r>
            <a:r>
              <a:rPr lang="en-US" sz="2015" u="none" strike="noStrike" dirty="0">
                <a:solidFill>
                  <a:srgbClr val="FFFFFF"/>
                </a:solidFill>
                <a:latin typeface="DM Sans"/>
                <a:ea typeface="DM Sans"/>
                <a:cs typeface="DM Sans"/>
                <a:sym typeface="DM Sans"/>
              </a:rPr>
              <a:t> for redundancy and link aggregation.</a:t>
            </a:r>
          </a:p>
          <a:p>
            <a:pPr marL="0" lvl="0" indent="0" algn="l">
              <a:lnSpc>
                <a:spcPts val="2781"/>
              </a:lnSpc>
              <a:spcBef>
                <a:spcPct val="0"/>
              </a:spcBef>
            </a:pPr>
            <a:endParaRPr lang="en-US" sz="2015" u="none" strike="noStrike" dirty="0">
              <a:solidFill>
                <a:srgbClr val="FFFFFF"/>
              </a:solidFill>
              <a:latin typeface="DM Sans"/>
              <a:ea typeface="DM Sans"/>
              <a:cs typeface="DM Sans"/>
              <a:sym typeface="DM Sans"/>
            </a:endParaRPr>
          </a:p>
        </p:txBody>
      </p:sp>
      <p:sp>
        <p:nvSpPr>
          <p:cNvPr id="16" name="TextBox 16"/>
          <p:cNvSpPr txBox="1"/>
          <p:nvPr/>
        </p:nvSpPr>
        <p:spPr>
          <a:xfrm>
            <a:off x="2798758" y="6599537"/>
            <a:ext cx="6345242" cy="2811420"/>
          </a:xfrm>
          <a:prstGeom prst="rect">
            <a:avLst/>
          </a:prstGeom>
        </p:spPr>
        <p:txBody>
          <a:bodyPr lIns="0" tIns="0" rIns="0" bIns="0" rtlCol="0" anchor="t">
            <a:spAutoFit/>
          </a:bodyPr>
          <a:lstStyle/>
          <a:p>
            <a:pPr algn="l">
              <a:lnSpc>
                <a:spcPts val="2781"/>
              </a:lnSpc>
            </a:pPr>
            <a:r>
              <a:rPr lang="en-US" sz="2015" dirty="0">
                <a:solidFill>
                  <a:srgbClr val="FFFFFF"/>
                </a:solidFill>
                <a:latin typeface="DM Sans"/>
                <a:ea typeface="DM Sans"/>
                <a:cs typeface="DM Sans"/>
                <a:sym typeface="DM Sans"/>
              </a:rPr>
              <a:t>Access Switches:</a:t>
            </a:r>
          </a:p>
          <a:p>
            <a:pPr marL="435199" lvl="1" indent="-217600" algn="l">
              <a:lnSpc>
                <a:spcPts val="2781"/>
              </a:lnSpc>
              <a:buFont typeface="Arial"/>
              <a:buChar char="•"/>
            </a:pPr>
            <a:r>
              <a:rPr lang="en-US" sz="2015" dirty="0">
                <a:solidFill>
                  <a:srgbClr val="FFFFFF"/>
                </a:solidFill>
                <a:latin typeface="DM Sans"/>
                <a:ea typeface="DM Sans"/>
                <a:cs typeface="DM Sans"/>
                <a:sym typeface="DM Sans"/>
              </a:rPr>
              <a:t>Connected to distribution switches via </a:t>
            </a:r>
            <a:r>
              <a:rPr lang="en-US" sz="2015" dirty="0" err="1">
                <a:solidFill>
                  <a:srgbClr val="FFFFFF"/>
                </a:solidFill>
                <a:latin typeface="DM Sans"/>
                <a:ea typeface="DM Sans"/>
                <a:cs typeface="DM Sans"/>
                <a:sym typeface="DM Sans"/>
              </a:rPr>
              <a:t>EtherChannel</a:t>
            </a:r>
            <a:r>
              <a:rPr lang="en-US" sz="2015" dirty="0">
                <a:solidFill>
                  <a:srgbClr val="FFFFFF"/>
                </a:solidFill>
                <a:latin typeface="DM Sans"/>
                <a:ea typeface="DM Sans"/>
                <a:cs typeface="DM Sans"/>
                <a:sym typeface="DM Sans"/>
              </a:rPr>
              <a:t> for high availability.</a:t>
            </a:r>
          </a:p>
          <a:p>
            <a:pPr marL="435199" lvl="1" indent="-217600" algn="l">
              <a:lnSpc>
                <a:spcPts val="2781"/>
              </a:lnSpc>
              <a:buFont typeface="Arial"/>
              <a:buChar char="•"/>
            </a:pPr>
            <a:r>
              <a:rPr lang="en-US" sz="2015" dirty="0">
                <a:solidFill>
                  <a:srgbClr val="FFFFFF"/>
                </a:solidFill>
                <a:latin typeface="DM Sans"/>
                <a:ea typeface="DM Sans"/>
                <a:cs typeface="DM Sans"/>
                <a:sym typeface="DM Sans"/>
              </a:rPr>
              <a:t>VLANs configured on the access switches:</a:t>
            </a:r>
          </a:p>
          <a:p>
            <a:pPr marL="870399" lvl="2" indent="-290133" algn="l">
              <a:lnSpc>
                <a:spcPts val="2781"/>
              </a:lnSpc>
              <a:buFont typeface="Arial"/>
              <a:buChar char="⚬"/>
            </a:pPr>
            <a:r>
              <a:rPr lang="en-US" sz="2015" dirty="0">
                <a:solidFill>
                  <a:srgbClr val="FFFFFF"/>
                </a:solidFill>
                <a:latin typeface="DM Sans"/>
                <a:ea typeface="DM Sans"/>
                <a:cs typeface="DM Sans"/>
                <a:sym typeface="DM Sans"/>
              </a:rPr>
              <a:t>VLAN 10 (IT) for PCs.</a:t>
            </a:r>
          </a:p>
          <a:p>
            <a:pPr marL="870399" lvl="2" indent="-290133" algn="l">
              <a:lnSpc>
                <a:spcPts val="2781"/>
              </a:lnSpc>
              <a:buFont typeface="Arial"/>
              <a:buChar char="⚬"/>
            </a:pPr>
            <a:r>
              <a:rPr lang="en-US" sz="2015" dirty="0">
                <a:solidFill>
                  <a:srgbClr val="FFFFFF"/>
                </a:solidFill>
                <a:latin typeface="DM Sans"/>
                <a:ea typeface="DM Sans"/>
                <a:cs typeface="DM Sans"/>
                <a:sym typeface="DM Sans"/>
              </a:rPr>
              <a:t>VLAN 20 (Sales) for other devices like phones.</a:t>
            </a:r>
          </a:p>
          <a:p>
            <a:pPr algn="l">
              <a:lnSpc>
                <a:spcPts val="2781"/>
              </a:lnSpc>
            </a:pPr>
            <a:endParaRPr lang="en-US" sz="2015" dirty="0">
              <a:solidFill>
                <a:srgbClr val="FFFFFF"/>
              </a:solidFill>
              <a:latin typeface="DM Sans"/>
              <a:ea typeface="DM Sans"/>
              <a:cs typeface="DM Sans"/>
              <a:sym typeface="DM Sans"/>
            </a:endParaRPr>
          </a:p>
          <a:p>
            <a:pPr marL="0" lvl="0" indent="0" algn="l">
              <a:lnSpc>
                <a:spcPts val="2781"/>
              </a:lnSpc>
              <a:spcBef>
                <a:spcPct val="0"/>
              </a:spcBef>
            </a:pPr>
            <a:endParaRPr lang="en-US" sz="2015" dirty="0">
              <a:solidFill>
                <a:srgbClr val="FFFFFF"/>
              </a:solidFill>
              <a:latin typeface="DM Sans"/>
              <a:ea typeface="DM Sans"/>
              <a:cs typeface="DM Sans"/>
              <a:sym typeface="DM Sans"/>
            </a:endParaRPr>
          </a:p>
        </p:txBody>
      </p:sp>
      <p:sp>
        <p:nvSpPr>
          <p:cNvPr id="17" name="TextBox 17"/>
          <p:cNvSpPr txBox="1"/>
          <p:nvPr/>
        </p:nvSpPr>
        <p:spPr>
          <a:xfrm>
            <a:off x="11268449" y="3576651"/>
            <a:ext cx="6572330" cy="1447059"/>
          </a:xfrm>
          <a:prstGeom prst="rect">
            <a:avLst/>
          </a:prstGeom>
        </p:spPr>
        <p:txBody>
          <a:bodyPr lIns="0" tIns="0" rIns="0" bIns="0" rtlCol="0" anchor="t">
            <a:spAutoFit/>
          </a:bodyPr>
          <a:lstStyle/>
          <a:p>
            <a:pPr algn="l">
              <a:lnSpc>
                <a:spcPts val="2919"/>
              </a:lnSpc>
              <a:spcBef>
                <a:spcPct val="0"/>
              </a:spcBef>
            </a:pPr>
            <a:r>
              <a:rPr lang="en-US" sz="2115" dirty="0">
                <a:solidFill>
                  <a:srgbClr val="FFFFFF"/>
                </a:solidFill>
                <a:latin typeface="DM Sans"/>
                <a:ea typeface="DM Sans"/>
                <a:cs typeface="DM Sans"/>
                <a:sym typeface="DM Sans"/>
              </a:rPr>
              <a:t>E</a:t>
            </a:r>
            <a:r>
              <a:rPr lang="en-US" sz="2115" u="none" strike="noStrike" dirty="0">
                <a:solidFill>
                  <a:srgbClr val="FFFFFF"/>
                </a:solidFill>
                <a:latin typeface="DM Sans"/>
                <a:ea typeface="DM Sans"/>
                <a:cs typeface="DM Sans"/>
                <a:sym typeface="DM Sans"/>
              </a:rPr>
              <a:t>nd Devices:</a:t>
            </a:r>
          </a:p>
          <a:p>
            <a:pPr marL="456789" lvl="1" indent="-228394" algn="l">
              <a:lnSpc>
                <a:spcPts val="2919"/>
              </a:lnSpc>
              <a:spcBef>
                <a:spcPct val="0"/>
              </a:spcBef>
              <a:buFont typeface="Arial"/>
              <a:buChar char="•"/>
            </a:pPr>
            <a:r>
              <a:rPr lang="en-US" sz="2115" u="none" strike="noStrike" dirty="0">
                <a:solidFill>
                  <a:srgbClr val="FFFFFF"/>
                </a:solidFill>
                <a:latin typeface="DM Sans"/>
                <a:ea typeface="DM Sans"/>
                <a:cs typeface="DM Sans"/>
                <a:sym typeface="DM Sans"/>
              </a:rPr>
              <a:t>PCs and phones connected to access switches and segmented by VLANs.</a:t>
            </a:r>
          </a:p>
          <a:p>
            <a:pPr marL="0" lvl="0" indent="0" algn="l">
              <a:lnSpc>
                <a:spcPts val="2919"/>
              </a:lnSpc>
              <a:spcBef>
                <a:spcPct val="0"/>
              </a:spcBef>
            </a:pPr>
            <a:endParaRPr lang="en-US" sz="2115" u="none" strike="noStrike" dirty="0">
              <a:solidFill>
                <a:srgbClr val="FFFFFF"/>
              </a:solidFill>
              <a:latin typeface="DM Sans"/>
              <a:ea typeface="DM Sans"/>
              <a:cs typeface="DM Sans"/>
              <a:sym typeface="DM Sans"/>
            </a:endParaRPr>
          </a:p>
        </p:txBody>
      </p:sp>
      <p:sp>
        <p:nvSpPr>
          <p:cNvPr id="18" name="AutoShape 18"/>
          <p:cNvSpPr/>
          <p:nvPr/>
        </p:nvSpPr>
        <p:spPr>
          <a:xfrm flipH="1" flipV="1">
            <a:off x="1730301" y="4095968"/>
            <a:ext cx="586120" cy="0"/>
          </a:xfrm>
          <a:prstGeom prst="line">
            <a:avLst/>
          </a:prstGeom>
          <a:ln w="47625" cap="flat">
            <a:solidFill>
              <a:srgbClr val="4BD1FB"/>
            </a:solidFill>
            <a:prstDash val="solid"/>
            <a:headEnd type="none" w="sm" len="sm"/>
            <a:tailEnd type="none" w="sm" len="sm"/>
          </a:ln>
        </p:spPr>
      </p:sp>
      <p:sp>
        <p:nvSpPr>
          <p:cNvPr id="19" name="AutoShape 19"/>
          <p:cNvSpPr/>
          <p:nvPr/>
        </p:nvSpPr>
        <p:spPr>
          <a:xfrm flipH="1" flipV="1">
            <a:off x="1730301" y="6637637"/>
            <a:ext cx="586120" cy="0"/>
          </a:xfrm>
          <a:prstGeom prst="line">
            <a:avLst/>
          </a:prstGeom>
          <a:ln w="47625" cap="flat">
            <a:solidFill>
              <a:srgbClr val="4BD1FB"/>
            </a:solidFill>
            <a:prstDash val="solid"/>
            <a:headEnd type="none" w="sm" len="sm"/>
            <a:tailEnd type="none" w="sm" len="sm"/>
          </a:ln>
        </p:spPr>
      </p:sp>
      <p:sp>
        <p:nvSpPr>
          <p:cNvPr id="20" name="AutoShape 20"/>
          <p:cNvSpPr/>
          <p:nvPr/>
        </p:nvSpPr>
        <p:spPr>
          <a:xfrm flipH="1" flipV="1">
            <a:off x="10496562" y="5047523"/>
            <a:ext cx="586120" cy="0"/>
          </a:xfrm>
          <a:prstGeom prst="line">
            <a:avLst/>
          </a:prstGeom>
          <a:ln w="47625" cap="flat">
            <a:solidFill>
              <a:srgbClr val="4BD1FB"/>
            </a:solidFill>
            <a:prstDash val="solid"/>
            <a:headEnd type="none" w="sm" len="sm"/>
            <a:tailEnd type="none" w="sm" len="sm"/>
          </a:ln>
        </p:spPr>
      </p:sp>
      <p:sp>
        <p:nvSpPr>
          <p:cNvPr id="21" name="TextBox 21"/>
          <p:cNvSpPr txBox="1"/>
          <p:nvPr/>
        </p:nvSpPr>
        <p:spPr>
          <a:xfrm>
            <a:off x="10310795" y="5098008"/>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dirty="0">
                <a:solidFill>
                  <a:srgbClr val="4BD1FB"/>
                </a:solidFill>
                <a:latin typeface="DM Sans Bold"/>
                <a:ea typeface="DM Sans Bold"/>
                <a:cs typeface="DM Sans Bold"/>
                <a:sym typeface="DM Sans Bold"/>
              </a:rPr>
              <a:t>05</a:t>
            </a:r>
          </a:p>
        </p:txBody>
      </p:sp>
      <p:sp>
        <p:nvSpPr>
          <p:cNvPr id="22" name="TextBox 22"/>
          <p:cNvSpPr txBox="1"/>
          <p:nvPr/>
        </p:nvSpPr>
        <p:spPr>
          <a:xfrm>
            <a:off x="11268449" y="5457775"/>
            <a:ext cx="6572330" cy="1447059"/>
          </a:xfrm>
          <a:prstGeom prst="rect">
            <a:avLst/>
          </a:prstGeom>
        </p:spPr>
        <p:txBody>
          <a:bodyPr lIns="0" tIns="0" rIns="0" bIns="0" rtlCol="0" anchor="t">
            <a:spAutoFit/>
          </a:bodyPr>
          <a:lstStyle/>
          <a:p>
            <a:pPr algn="l">
              <a:lnSpc>
                <a:spcPts val="2919"/>
              </a:lnSpc>
              <a:spcBef>
                <a:spcPct val="0"/>
              </a:spcBef>
            </a:pPr>
            <a:r>
              <a:rPr lang="en-US" sz="2115" dirty="0">
                <a:solidFill>
                  <a:srgbClr val="FFFFFF"/>
                </a:solidFill>
                <a:latin typeface="DM Sans"/>
                <a:ea typeface="DM Sans"/>
                <a:cs typeface="DM Sans"/>
                <a:sym typeface="DM Sans"/>
              </a:rPr>
              <a:t>S</a:t>
            </a:r>
            <a:r>
              <a:rPr lang="en-US" sz="2115" u="none" strike="noStrike" dirty="0">
                <a:solidFill>
                  <a:srgbClr val="FFFFFF"/>
                </a:solidFill>
                <a:latin typeface="DM Sans"/>
                <a:ea typeface="DM Sans"/>
                <a:cs typeface="DM Sans"/>
                <a:sym typeface="DM Sans"/>
              </a:rPr>
              <a:t>ervers:</a:t>
            </a:r>
          </a:p>
          <a:p>
            <a:pPr marL="456789" lvl="1" indent="-228394" algn="l">
              <a:lnSpc>
                <a:spcPts val="2919"/>
              </a:lnSpc>
              <a:spcBef>
                <a:spcPct val="0"/>
              </a:spcBef>
              <a:buFont typeface="Arial"/>
              <a:buChar char="•"/>
            </a:pPr>
            <a:r>
              <a:rPr lang="en-US" sz="2115" u="none" strike="noStrike" dirty="0">
                <a:solidFill>
                  <a:srgbClr val="FFFFFF"/>
                </a:solidFill>
                <a:latin typeface="DM Sans"/>
                <a:ea typeface="DM Sans"/>
                <a:cs typeface="DM Sans"/>
                <a:sym typeface="DM Sans"/>
              </a:rPr>
              <a:t>Syslog server for logging network events and TFTP server for device configuration backups.</a:t>
            </a:r>
          </a:p>
          <a:p>
            <a:pPr marL="0" lvl="0" indent="0" algn="l">
              <a:lnSpc>
                <a:spcPts val="2919"/>
              </a:lnSpc>
              <a:spcBef>
                <a:spcPct val="0"/>
              </a:spcBef>
            </a:pPr>
            <a:endParaRPr lang="en-US" sz="2115" u="none" strike="noStrike" dirty="0">
              <a:solidFill>
                <a:srgbClr val="FFFFFF"/>
              </a:solidFill>
              <a:latin typeface="DM Sans"/>
              <a:ea typeface="DM Sans"/>
              <a:cs typeface="DM Sans"/>
              <a:sym typeface="DM Sans"/>
            </a:endParaRPr>
          </a:p>
        </p:txBody>
      </p:sp>
      <p:sp>
        <p:nvSpPr>
          <p:cNvPr id="23" name="TextBox 23"/>
          <p:cNvSpPr txBox="1"/>
          <p:nvPr/>
        </p:nvSpPr>
        <p:spPr>
          <a:xfrm>
            <a:off x="10371829" y="6774032"/>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dirty="0">
                <a:solidFill>
                  <a:srgbClr val="4BD1FB"/>
                </a:solidFill>
                <a:latin typeface="DM Sans Bold"/>
                <a:ea typeface="DM Sans Bold"/>
                <a:cs typeface="DM Sans Bold"/>
                <a:sym typeface="DM Sans Bold"/>
              </a:rPr>
              <a:t>06</a:t>
            </a:r>
          </a:p>
        </p:txBody>
      </p:sp>
      <p:sp>
        <p:nvSpPr>
          <p:cNvPr id="24" name="AutoShape 24"/>
          <p:cNvSpPr/>
          <p:nvPr/>
        </p:nvSpPr>
        <p:spPr>
          <a:xfrm flipH="1" flipV="1">
            <a:off x="10557596" y="6826419"/>
            <a:ext cx="586120" cy="0"/>
          </a:xfrm>
          <a:prstGeom prst="line">
            <a:avLst/>
          </a:prstGeom>
          <a:ln w="47625" cap="flat">
            <a:solidFill>
              <a:srgbClr val="4BD1FB"/>
            </a:solidFill>
            <a:prstDash val="solid"/>
            <a:headEnd type="none" w="sm" len="sm"/>
            <a:tailEnd type="none" w="sm" len="sm"/>
          </a:ln>
        </p:spPr>
      </p:sp>
      <p:sp>
        <p:nvSpPr>
          <p:cNvPr id="25" name="TextBox 25"/>
          <p:cNvSpPr txBox="1"/>
          <p:nvPr/>
        </p:nvSpPr>
        <p:spPr>
          <a:xfrm>
            <a:off x="11329483" y="7191759"/>
            <a:ext cx="6572330" cy="1809009"/>
          </a:xfrm>
          <a:prstGeom prst="rect">
            <a:avLst/>
          </a:prstGeom>
        </p:spPr>
        <p:txBody>
          <a:bodyPr lIns="0" tIns="0" rIns="0" bIns="0" rtlCol="0" anchor="t">
            <a:spAutoFit/>
          </a:bodyPr>
          <a:lstStyle/>
          <a:p>
            <a:pPr algn="l">
              <a:lnSpc>
                <a:spcPts val="2919"/>
              </a:lnSpc>
              <a:spcBef>
                <a:spcPct val="0"/>
              </a:spcBef>
            </a:pPr>
            <a:r>
              <a:rPr lang="en-US" sz="2115" dirty="0">
                <a:solidFill>
                  <a:srgbClr val="FFFFFF"/>
                </a:solidFill>
                <a:latin typeface="DM Sans"/>
                <a:ea typeface="DM Sans"/>
                <a:cs typeface="DM Sans"/>
                <a:sym typeface="DM Sans"/>
              </a:rPr>
              <a:t>Wireless Access Points (WAPs)</a:t>
            </a:r>
            <a:r>
              <a:rPr lang="en-US" sz="2115" u="none" strike="noStrike" dirty="0">
                <a:solidFill>
                  <a:srgbClr val="FFFFFF"/>
                </a:solidFill>
                <a:latin typeface="DM Sans"/>
                <a:ea typeface="DM Sans"/>
                <a:cs typeface="DM Sans"/>
                <a:sym typeface="DM Sans"/>
              </a:rPr>
              <a:t>:</a:t>
            </a:r>
          </a:p>
          <a:p>
            <a:pPr marL="456789" lvl="1" indent="-228394" algn="l">
              <a:lnSpc>
                <a:spcPts val="2919"/>
              </a:lnSpc>
              <a:spcBef>
                <a:spcPct val="0"/>
              </a:spcBef>
              <a:buFont typeface="Arial"/>
              <a:buChar char="•"/>
            </a:pPr>
            <a:r>
              <a:rPr lang="en-US" sz="2115" u="none" strike="noStrike" dirty="0">
                <a:solidFill>
                  <a:srgbClr val="FFFFFF"/>
                </a:solidFill>
                <a:latin typeface="DM Sans"/>
                <a:ea typeface="DM Sans"/>
                <a:cs typeface="DM Sans"/>
                <a:sym typeface="DM Sans"/>
              </a:rPr>
              <a:t>Extending network coverage wirelessly </a:t>
            </a:r>
          </a:p>
          <a:p>
            <a:pPr marL="456789" lvl="1" indent="-228394" algn="l">
              <a:lnSpc>
                <a:spcPts val="2919"/>
              </a:lnSpc>
              <a:spcBef>
                <a:spcPct val="0"/>
              </a:spcBef>
              <a:buFont typeface="Arial"/>
              <a:buChar char="•"/>
            </a:pPr>
            <a:r>
              <a:rPr lang="en-US" sz="2115" u="none" strike="noStrike" dirty="0">
                <a:solidFill>
                  <a:srgbClr val="FFFFFF"/>
                </a:solidFill>
                <a:latin typeface="DM Sans"/>
                <a:ea typeface="DM Sans"/>
                <a:cs typeface="DM Sans"/>
                <a:sym typeface="DM Sans"/>
              </a:rPr>
              <a:t>Enabling mobile device connectivity via WLAN (Wireless LAN)</a:t>
            </a:r>
          </a:p>
          <a:p>
            <a:pPr marL="0" lvl="0" indent="0" algn="l">
              <a:lnSpc>
                <a:spcPts val="2919"/>
              </a:lnSpc>
              <a:spcBef>
                <a:spcPct val="0"/>
              </a:spcBef>
            </a:pPr>
            <a:endParaRPr lang="en-US" sz="2115" u="none" strike="noStrike" dirty="0">
              <a:solidFill>
                <a:srgbClr val="FFFFFF"/>
              </a:solidFill>
              <a:latin typeface="DM Sans"/>
              <a:ea typeface="DM Sans"/>
              <a:cs typeface="DM Sans"/>
              <a:sym typeface="DM Sans"/>
            </a:endParaRPr>
          </a:p>
        </p:txBody>
      </p:sp>
    </p:spTree>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P spid="16" grpId="0"/>
      <p:bldP spid="17" grpId="0"/>
      <p:bldP spid="21" grpId="0"/>
      <p:bldP spid="22" grpId="0"/>
      <p:bldP spid="2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1422445" y="324543"/>
            <a:ext cx="10482993" cy="807590"/>
          </a:xfrm>
          <a:prstGeom prst="rect">
            <a:avLst/>
          </a:prstGeom>
        </p:spPr>
        <p:txBody>
          <a:bodyPr lIns="0" tIns="0" rIns="0" bIns="0" rtlCol="0" anchor="t">
            <a:spAutoFit/>
          </a:bodyPr>
          <a:lstStyle/>
          <a:p>
            <a:pPr marL="0" lvl="0" indent="0" algn="l">
              <a:lnSpc>
                <a:spcPts val="6252"/>
              </a:lnSpc>
              <a:spcBef>
                <a:spcPct val="0"/>
              </a:spcBef>
            </a:pPr>
            <a:r>
              <a:rPr lang="en-US" sz="5210" b="1">
                <a:solidFill>
                  <a:srgbClr val="FFFFFF"/>
                </a:solidFill>
                <a:latin typeface="Now Bold"/>
                <a:ea typeface="Now Bold"/>
                <a:cs typeface="Now Bold"/>
                <a:sym typeface="Now Bold"/>
              </a:rPr>
              <a:t>NETWORK DESIGN OVERVIEW</a:t>
            </a:r>
          </a:p>
        </p:txBody>
      </p:sp>
      <p:sp>
        <p:nvSpPr>
          <p:cNvPr id="7" name="TextBox 7"/>
          <p:cNvSpPr txBox="1"/>
          <p:nvPr/>
        </p:nvSpPr>
        <p:spPr>
          <a:xfrm>
            <a:off x="1631964" y="1227383"/>
            <a:ext cx="13239244" cy="4270023"/>
          </a:xfrm>
          <a:prstGeom prst="rect">
            <a:avLst/>
          </a:prstGeom>
        </p:spPr>
        <p:txBody>
          <a:bodyPr lIns="0" tIns="0" rIns="0" bIns="0" rtlCol="0" anchor="t">
            <a:spAutoFit/>
          </a:bodyPr>
          <a:lstStyle/>
          <a:p>
            <a:pPr algn="l">
              <a:lnSpc>
                <a:spcPts val="4242"/>
              </a:lnSpc>
            </a:pPr>
            <a:r>
              <a:rPr lang="en-US" sz="3074">
                <a:solidFill>
                  <a:srgbClr val="FFFFFF"/>
                </a:solidFill>
                <a:latin typeface="DM Sans"/>
                <a:ea typeface="DM Sans"/>
                <a:cs typeface="DM Sans"/>
                <a:sym typeface="DM Sans"/>
              </a:rPr>
              <a:t>Redundancy and Link Aggregation:</a:t>
            </a:r>
          </a:p>
          <a:p>
            <a:pPr marL="663693" lvl="1" indent="-331847" algn="l">
              <a:lnSpc>
                <a:spcPts val="4242"/>
              </a:lnSpc>
              <a:buFont typeface="Arial"/>
              <a:buChar char="•"/>
            </a:pPr>
            <a:r>
              <a:rPr lang="en-US" sz="3074">
                <a:solidFill>
                  <a:srgbClr val="FFFFFF"/>
                </a:solidFill>
                <a:latin typeface="DM Sans"/>
                <a:ea typeface="DM Sans"/>
                <a:cs typeface="DM Sans"/>
                <a:sym typeface="DM Sans"/>
              </a:rPr>
              <a:t>EtherChannel links between distribution and access switches for high availability and increased bandwidth.</a:t>
            </a:r>
          </a:p>
          <a:p>
            <a:pPr marL="663693" lvl="1" indent="-331847" algn="l">
              <a:lnSpc>
                <a:spcPts val="4242"/>
              </a:lnSpc>
              <a:spcBef>
                <a:spcPct val="0"/>
              </a:spcBef>
              <a:buFont typeface="Arial"/>
              <a:buChar char="•"/>
            </a:pPr>
            <a:r>
              <a:rPr lang="en-US" sz="3074">
                <a:solidFill>
                  <a:srgbClr val="FFFFFF"/>
                </a:solidFill>
                <a:latin typeface="DM Sans"/>
                <a:ea typeface="DM Sans"/>
                <a:cs typeface="DM Sans"/>
                <a:sym typeface="DM Sans"/>
              </a:rPr>
              <a:t>Spanning Tree Pr</a:t>
            </a:r>
            <a:r>
              <a:rPr lang="en-US" sz="3074" u="none" strike="noStrike">
                <a:solidFill>
                  <a:srgbClr val="FFFFFF"/>
                </a:solidFill>
                <a:latin typeface="DM Sans"/>
                <a:ea typeface="DM Sans"/>
                <a:cs typeface="DM Sans"/>
                <a:sym typeface="DM Sans"/>
              </a:rPr>
              <a:t>otocol (STP) prevents network loops, but EtherChannel minimizes STP complexity by grouping links.</a:t>
            </a:r>
          </a:p>
          <a:p>
            <a:pPr marL="663693" lvl="1" indent="-331847" algn="l">
              <a:lnSpc>
                <a:spcPts val="4242"/>
              </a:lnSpc>
              <a:spcBef>
                <a:spcPct val="0"/>
              </a:spcBef>
              <a:buFont typeface="Arial"/>
              <a:buChar char="•"/>
            </a:pPr>
            <a:r>
              <a:rPr lang="en-US" sz="3074" u="none" strike="noStrike">
                <a:solidFill>
                  <a:srgbClr val="FFFFFF"/>
                </a:solidFill>
                <a:latin typeface="DM Sans"/>
                <a:ea typeface="DM Sans"/>
                <a:cs typeface="DM Sans"/>
                <a:sym typeface="DM Sans"/>
              </a:rPr>
              <a:t>PortFast and BPDU Guard on end-device ports improve network startup time and security.</a:t>
            </a:r>
          </a:p>
          <a:p>
            <a:pPr marL="0" lvl="0" indent="0" algn="l">
              <a:lnSpc>
                <a:spcPts val="4242"/>
              </a:lnSpc>
              <a:spcBef>
                <a:spcPct val="0"/>
              </a:spcBef>
            </a:pPr>
            <a:endParaRPr lang="en-US" sz="3074" u="none" strike="noStrike">
              <a:solidFill>
                <a:srgbClr val="FFFFFF"/>
              </a:solidFill>
              <a:latin typeface="DM Sans"/>
              <a:ea typeface="DM Sans"/>
              <a:cs typeface="DM Sans"/>
              <a:sym typeface="DM Sans"/>
            </a:endParaRPr>
          </a:p>
        </p:txBody>
      </p:sp>
      <p:sp>
        <p:nvSpPr>
          <p:cNvPr id="8" name="Freeform 8"/>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9" name="Freeform 9"/>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AutoShape 10"/>
          <p:cNvSpPr/>
          <p:nvPr/>
        </p:nvSpPr>
        <p:spPr>
          <a:xfrm flipH="1" flipV="1">
            <a:off x="3591694" y="5268032"/>
            <a:ext cx="8965618" cy="0"/>
          </a:xfrm>
          <a:prstGeom prst="line">
            <a:avLst/>
          </a:prstGeom>
          <a:ln w="47625" cap="flat">
            <a:solidFill>
              <a:srgbClr val="4BD1FB"/>
            </a:solidFill>
            <a:prstDash val="solid"/>
            <a:headEnd type="none" w="sm" len="sm"/>
            <a:tailEnd type="none" w="sm" len="sm"/>
          </a:ln>
        </p:spPr>
      </p:sp>
      <p:sp>
        <p:nvSpPr>
          <p:cNvPr id="11" name="TextBox 11"/>
          <p:cNvSpPr txBox="1"/>
          <p:nvPr/>
        </p:nvSpPr>
        <p:spPr>
          <a:xfrm>
            <a:off x="1631964" y="5592656"/>
            <a:ext cx="13239244" cy="2663843"/>
          </a:xfrm>
          <a:prstGeom prst="rect">
            <a:avLst/>
          </a:prstGeom>
        </p:spPr>
        <p:txBody>
          <a:bodyPr lIns="0" tIns="0" rIns="0" bIns="0" rtlCol="0" anchor="t">
            <a:spAutoFit/>
          </a:bodyPr>
          <a:lstStyle/>
          <a:p>
            <a:pPr algn="l">
              <a:lnSpc>
                <a:spcPts val="4242"/>
              </a:lnSpc>
            </a:pPr>
            <a:r>
              <a:rPr lang="en-US" sz="3074">
                <a:solidFill>
                  <a:srgbClr val="FFFFFF"/>
                </a:solidFill>
                <a:latin typeface="DM Sans"/>
                <a:ea typeface="DM Sans"/>
                <a:cs typeface="DM Sans"/>
                <a:sym typeface="DM Sans"/>
              </a:rPr>
              <a:t>WAN Connectivity:</a:t>
            </a:r>
          </a:p>
          <a:p>
            <a:pPr marL="663693" lvl="1" indent="-331847" algn="l">
              <a:lnSpc>
                <a:spcPts val="4242"/>
              </a:lnSpc>
              <a:spcBef>
                <a:spcPct val="0"/>
              </a:spcBef>
              <a:buFont typeface="Arial"/>
              <a:buChar char="•"/>
            </a:pPr>
            <a:r>
              <a:rPr lang="en-US" sz="3074">
                <a:solidFill>
                  <a:srgbClr val="FFFFFF"/>
                </a:solidFill>
                <a:latin typeface="DM Sans"/>
                <a:ea typeface="DM Sans"/>
                <a:cs typeface="DM Sans"/>
                <a:sym typeface="DM Sans"/>
              </a:rPr>
              <a:t>VPN Tunnel between routers (via Tunnel0) ensures secure communication be</a:t>
            </a:r>
            <a:r>
              <a:rPr lang="en-US" sz="3074" u="none" strike="noStrike">
                <a:solidFill>
                  <a:srgbClr val="FFFFFF"/>
                </a:solidFill>
                <a:latin typeface="DM Sans"/>
                <a:ea typeface="DM Sans"/>
                <a:cs typeface="DM Sans"/>
                <a:sym typeface="DM Sans"/>
              </a:rPr>
              <a:t>tween branches.</a:t>
            </a:r>
          </a:p>
          <a:p>
            <a:pPr marL="663693" lvl="1" indent="-331847" algn="l">
              <a:lnSpc>
                <a:spcPts val="4242"/>
              </a:lnSpc>
              <a:spcBef>
                <a:spcPct val="0"/>
              </a:spcBef>
              <a:buFont typeface="Arial"/>
              <a:buChar char="•"/>
            </a:pPr>
            <a:r>
              <a:rPr lang="en-US" sz="3074" u="none" strike="noStrike">
                <a:solidFill>
                  <a:srgbClr val="FFFFFF"/>
                </a:solidFill>
                <a:latin typeface="DM Sans"/>
                <a:ea typeface="DM Sans"/>
                <a:cs typeface="DM Sans"/>
                <a:sym typeface="DM Sans"/>
              </a:rPr>
              <a:t>NAT configuration on routers for external network (internet) access.</a:t>
            </a:r>
          </a:p>
          <a:p>
            <a:pPr marL="0" lvl="0" indent="0" algn="l">
              <a:lnSpc>
                <a:spcPts val="4242"/>
              </a:lnSpc>
              <a:spcBef>
                <a:spcPct val="0"/>
              </a:spcBef>
            </a:pPr>
            <a:endParaRPr lang="en-US" sz="3074" u="none" strike="noStrike">
              <a:solidFill>
                <a:srgbClr val="FFFFFF"/>
              </a:solidFill>
              <a:latin typeface="DM Sans"/>
              <a:ea typeface="DM Sans"/>
              <a:cs typeface="DM Sans"/>
              <a:sym typeface="DM Sans"/>
            </a:endParaRPr>
          </a:p>
        </p:txBody>
      </p:sp>
    </p:spTree>
  </p:cSld>
  <p:clrMapOvr>
    <a:masterClrMapping/>
  </p:clrMapOvr>
  <p:transition>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F4FF"/>
        </a:solidFill>
        <a:effectLst/>
      </p:bgPr>
    </p:bg>
    <p:spTree>
      <p:nvGrpSpPr>
        <p:cNvPr id="1" name=""/>
        <p:cNvGrpSpPr/>
        <p:nvPr/>
      </p:nvGrpSpPr>
      <p:grpSpPr>
        <a:xfrm>
          <a:off x="0" y="0"/>
          <a:ext cx="0" cy="0"/>
          <a:chOff x="0" y="0"/>
          <a:chExt cx="0" cy="0"/>
        </a:xfrm>
      </p:grpSpPr>
      <p:sp>
        <p:nvSpPr>
          <p:cNvPr id="2" name="Freeform 2"/>
          <p:cNvSpPr/>
          <p:nvPr/>
        </p:nvSpPr>
        <p:spPr>
          <a:xfrm>
            <a:off x="-173475" y="567721"/>
            <a:ext cx="19097322" cy="8834919"/>
          </a:xfrm>
          <a:custGeom>
            <a:avLst/>
            <a:gdLst/>
            <a:ahLst/>
            <a:cxnLst/>
            <a:rect l="l" t="t" r="r" b="b"/>
            <a:pathLst>
              <a:path w="19097322" h="8834919">
                <a:moveTo>
                  <a:pt x="0" y="0"/>
                </a:moveTo>
                <a:lnTo>
                  <a:pt x="19097323" y="0"/>
                </a:lnTo>
                <a:lnTo>
                  <a:pt x="19097323" y="8834919"/>
                </a:lnTo>
                <a:lnTo>
                  <a:pt x="0" y="8834919"/>
                </a:lnTo>
                <a:lnTo>
                  <a:pt x="0" y="0"/>
                </a:lnTo>
                <a:close/>
              </a:path>
            </a:pathLst>
          </a:custGeom>
          <a:blipFill>
            <a:blip r:embed="rId2"/>
            <a:stretch>
              <a:fillRect l="-269" r="-269"/>
            </a:stretch>
          </a:blipFill>
        </p:spPr>
      </p:sp>
    </p:spTree>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286157" y="0"/>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0071C9"/>
            </a:solidFill>
          </p:spPr>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4BD1FB"/>
            </a:solidFill>
            <a:ln w="12700">
              <a:solidFill>
                <a:srgbClr val="000000"/>
              </a:solidFill>
            </a:ln>
          </p:spPr>
        </p:sp>
      </p:grpSp>
      <p:sp>
        <p:nvSpPr>
          <p:cNvPr id="5" name="TextBox 5"/>
          <p:cNvSpPr txBox="1"/>
          <p:nvPr/>
        </p:nvSpPr>
        <p:spPr>
          <a:xfrm>
            <a:off x="6171202" y="3141650"/>
            <a:ext cx="8457192" cy="2001850"/>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NETWORK PROTOCOLS </a:t>
            </a:r>
          </a:p>
        </p:txBody>
      </p:sp>
      <p:sp>
        <p:nvSpPr>
          <p:cNvPr id="6" name="TextBox 6"/>
          <p:cNvSpPr txBox="1"/>
          <p:nvPr/>
        </p:nvSpPr>
        <p:spPr>
          <a:xfrm>
            <a:off x="6901587" y="5225320"/>
            <a:ext cx="7726807" cy="1079238"/>
          </a:xfrm>
          <a:prstGeom prst="rect">
            <a:avLst/>
          </a:prstGeom>
        </p:spPr>
        <p:txBody>
          <a:bodyPr lIns="0" tIns="0" rIns="0" bIns="0" rtlCol="0" anchor="t">
            <a:spAutoFit/>
          </a:bodyPr>
          <a:lstStyle/>
          <a:p>
            <a:pPr algn="ctr">
              <a:lnSpc>
                <a:spcPts val="2918"/>
              </a:lnSpc>
            </a:pPr>
            <a:r>
              <a:rPr lang="en-US" sz="2115" spc="207">
                <a:solidFill>
                  <a:srgbClr val="F5FFF5"/>
                </a:solidFill>
                <a:latin typeface="DM Sans"/>
                <a:ea typeface="DM Sans"/>
                <a:cs typeface="DM Sans"/>
                <a:sym typeface="DM Sans"/>
              </a:rPr>
              <a:t>This project will employ Cisco networking devices and technologies, focusing on routing, switching, and security protocols </a:t>
            </a:r>
          </a:p>
        </p:txBody>
      </p:sp>
      <p:sp>
        <p:nvSpPr>
          <p:cNvPr id="7" name="Freeform 7"/>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9732888" y="1525022"/>
            <a:ext cx="879643" cy="1273167"/>
          </a:xfrm>
          <a:custGeom>
            <a:avLst/>
            <a:gdLst/>
            <a:ahLst/>
            <a:cxnLst/>
            <a:rect l="l" t="t" r="r" b="b"/>
            <a:pathLst>
              <a:path w="879643" h="1273167">
                <a:moveTo>
                  <a:pt x="0" y="0"/>
                </a:moveTo>
                <a:lnTo>
                  <a:pt x="879643" y="0"/>
                </a:lnTo>
                <a:lnTo>
                  <a:pt x="879643" y="1273168"/>
                </a:lnTo>
                <a:lnTo>
                  <a:pt x="0" y="12731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530205" y="1104900"/>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76200"/>
              <a:ext cx="2311722" cy="806586"/>
            </a:xfrm>
            <a:prstGeom prst="rect">
              <a:avLst/>
            </a:prstGeom>
          </p:spPr>
          <p:txBody>
            <a:bodyPr lIns="50800" tIns="50800" rIns="50800" bIns="50800" rtlCol="0" anchor="ctr"/>
            <a:lstStyle/>
            <a:p>
              <a:pPr algn="ctr">
                <a:lnSpc>
                  <a:spcPts val="5503"/>
                </a:lnSpc>
              </a:pPr>
              <a:r>
                <a:rPr lang="en-US" sz="3987" b="1" i="1">
                  <a:solidFill>
                    <a:srgbClr val="000000"/>
                  </a:solidFill>
                  <a:latin typeface="DM Sans Bold Italics"/>
                  <a:ea typeface="DM Sans Bold Italics"/>
                  <a:cs typeface="DM Sans Bold Italics"/>
                  <a:sym typeface="DM Sans Bold Italics"/>
                </a:rPr>
                <a:t>OSPF</a:t>
              </a:r>
            </a:p>
          </p:txBody>
        </p:sp>
      </p:grpSp>
      <p:grpSp>
        <p:nvGrpSpPr>
          <p:cNvPr id="5" name="Group 5"/>
          <p:cNvGrpSpPr/>
          <p:nvPr/>
        </p:nvGrpSpPr>
        <p:grpSpPr>
          <a:xfrm>
            <a:off x="1530205" y="5395142"/>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7" name="TextBox 7"/>
            <p:cNvSpPr txBox="1"/>
            <p:nvPr/>
          </p:nvSpPr>
          <p:spPr>
            <a:xfrm>
              <a:off x="177800" y="-76200"/>
              <a:ext cx="2311722" cy="806586"/>
            </a:xfrm>
            <a:prstGeom prst="rect">
              <a:avLst/>
            </a:prstGeom>
          </p:spPr>
          <p:txBody>
            <a:bodyPr lIns="50800" tIns="50800" rIns="50800" bIns="50800" rtlCol="0" anchor="ctr"/>
            <a:lstStyle/>
            <a:p>
              <a:pPr algn="ctr">
                <a:lnSpc>
                  <a:spcPts val="5503"/>
                </a:lnSpc>
              </a:pPr>
              <a:r>
                <a:rPr lang="en-US" sz="3987" b="1" i="1">
                  <a:solidFill>
                    <a:srgbClr val="000000"/>
                  </a:solidFill>
                  <a:latin typeface="DM Sans Bold Italics"/>
                  <a:ea typeface="DM Sans Bold Italics"/>
                  <a:cs typeface="DM Sans Bold Italics"/>
                  <a:sym typeface="DM Sans Bold Italics"/>
                </a:rPr>
                <a:t>VTP</a:t>
              </a:r>
            </a:p>
          </p:txBody>
        </p:sp>
      </p:grpSp>
      <p:sp>
        <p:nvSpPr>
          <p:cNvPr id="8" name="TextBox 8"/>
          <p:cNvSpPr txBox="1"/>
          <p:nvPr/>
        </p:nvSpPr>
        <p:spPr>
          <a:xfrm>
            <a:off x="6802031" y="3618050"/>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February</a:t>
            </a:r>
          </a:p>
        </p:txBody>
      </p:sp>
      <p:sp>
        <p:nvSpPr>
          <p:cNvPr id="9" name="TextBox 9"/>
          <p:cNvSpPr txBox="1"/>
          <p:nvPr/>
        </p:nvSpPr>
        <p:spPr>
          <a:xfrm>
            <a:off x="7768443" y="243332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January</a:t>
            </a:r>
          </a:p>
        </p:txBody>
      </p:sp>
      <p:sp>
        <p:nvSpPr>
          <p:cNvPr id="10" name="TextBox 10"/>
          <p:cNvSpPr txBox="1"/>
          <p:nvPr/>
        </p:nvSpPr>
        <p:spPr>
          <a:xfrm>
            <a:off x="5856757" y="1409700"/>
            <a:ext cx="9307043" cy="2333972"/>
          </a:xfrm>
          <a:prstGeom prst="rect">
            <a:avLst/>
          </a:prstGeom>
        </p:spPr>
        <p:txBody>
          <a:bodyPr wrap="square" lIns="0" tIns="0" rIns="0" bIns="0" rtlCol="0" anchor="t">
            <a:spAutoFit/>
          </a:bodyPr>
          <a:lstStyle/>
          <a:p>
            <a:pPr marL="446777" lvl="1" indent="-223388" algn="l">
              <a:lnSpc>
                <a:spcPts val="2607"/>
              </a:lnSpc>
              <a:buFont typeface="Arial"/>
              <a:buChar char="•"/>
            </a:pPr>
            <a:r>
              <a:rPr lang="en-US" sz="2069" dirty="0">
                <a:solidFill>
                  <a:srgbClr val="FFFFFF"/>
                </a:solidFill>
                <a:latin typeface="DM Sans"/>
                <a:ea typeface="DM Sans"/>
                <a:cs typeface="DM Sans"/>
                <a:sym typeface="DM Sans"/>
              </a:rPr>
              <a:t>OSPF (Open Sh</a:t>
            </a:r>
            <a:r>
              <a:rPr lang="en-US" sz="2069" u="none" strike="noStrike" dirty="0">
                <a:solidFill>
                  <a:srgbClr val="FFFFFF"/>
                </a:solidFill>
                <a:latin typeface="DM Sans"/>
                <a:ea typeface="DM Sans"/>
                <a:cs typeface="DM Sans"/>
                <a:sym typeface="DM Sans"/>
              </a:rPr>
              <a:t>ortest Path First):Purpose: Dynamic routing protocol used to share routing information between routers.</a:t>
            </a:r>
          </a:p>
          <a:p>
            <a:pPr marL="446777" lvl="1" indent="-223388" algn="l">
              <a:lnSpc>
                <a:spcPts val="2607"/>
              </a:lnSpc>
              <a:buFont typeface="Arial"/>
              <a:buChar char="•"/>
            </a:pPr>
            <a:r>
              <a:rPr lang="en-US" sz="2069" u="none" strike="noStrike" dirty="0">
                <a:solidFill>
                  <a:srgbClr val="FFFFFF"/>
                </a:solidFill>
                <a:latin typeface="DM Sans"/>
                <a:ea typeface="DM Sans"/>
                <a:cs typeface="DM Sans"/>
                <a:sym typeface="DM Sans"/>
              </a:rPr>
              <a:t>Usage in the Network:</a:t>
            </a:r>
          </a:p>
          <a:p>
            <a:pPr marL="893554" lvl="2" indent="-297851" algn="l">
              <a:lnSpc>
                <a:spcPts val="2607"/>
              </a:lnSpc>
              <a:buFont typeface="Arial"/>
              <a:buChar char="⚬"/>
            </a:pPr>
            <a:r>
              <a:rPr lang="en-US" sz="2069" u="none" strike="noStrike" dirty="0">
                <a:solidFill>
                  <a:srgbClr val="FFFFFF"/>
                </a:solidFill>
                <a:latin typeface="DM Sans"/>
                <a:ea typeface="DM Sans"/>
                <a:cs typeface="DM Sans"/>
                <a:sym typeface="DM Sans"/>
              </a:rPr>
              <a:t>Facilitates communication between routers and ensures efficient routing.</a:t>
            </a:r>
          </a:p>
          <a:p>
            <a:pPr marL="893554" lvl="2" indent="-297851" algn="l">
              <a:lnSpc>
                <a:spcPts val="2607"/>
              </a:lnSpc>
              <a:buFont typeface="Arial"/>
              <a:buChar char="⚬"/>
            </a:pPr>
            <a:r>
              <a:rPr lang="en-US" sz="2069" u="none" strike="noStrike" dirty="0">
                <a:solidFill>
                  <a:srgbClr val="FFFFFF"/>
                </a:solidFill>
                <a:latin typeface="DM Sans"/>
                <a:ea typeface="DM Sans"/>
                <a:cs typeface="DM Sans"/>
                <a:sym typeface="DM Sans"/>
              </a:rPr>
              <a:t>Ensures optimal path selection between the two branches.</a:t>
            </a:r>
          </a:p>
          <a:p>
            <a:pPr marL="0" lvl="0" indent="0" algn="l">
              <a:lnSpc>
                <a:spcPts val="2607"/>
              </a:lnSpc>
            </a:pPr>
            <a:endParaRPr lang="en-US" sz="2069" u="none" strike="noStrike" dirty="0">
              <a:solidFill>
                <a:srgbClr val="FFFFFF"/>
              </a:solidFill>
              <a:latin typeface="DM Sans"/>
              <a:ea typeface="DM Sans"/>
              <a:cs typeface="DM Sans"/>
              <a:sym typeface="DM Sans"/>
            </a:endParaRPr>
          </a:p>
        </p:txBody>
      </p:sp>
      <p:sp>
        <p:nvSpPr>
          <p:cNvPr id="11" name="TextBox 11"/>
          <p:cNvSpPr txBox="1"/>
          <p:nvPr/>
        </p:nvSpPr>
        <p:spPr>
          <a:xfrm>
            <a:off x="8347593" y="4802779"/>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March</a:t>
            </a:r>
          </a:p>
        </p:txBody>
      </p:sp>
      <p:sp>
        <p:nvSpPr>
          <p:cNvPr id="12" name="TextBox 12"/>
          <p:cNvSpPr txBox="1"/>
          <p:nvPr/>
        </p:nvSpPr>
        <p:spPr>
          <a:xfrm>
            <a:off x="7381181" y="5987507"/>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April</a:t>
            </a:r>
          </a:p>
        </p:txBody>
      </p:sp>
      <p:sp>
        <p:nvSpPr>
          <p:cNvPr id="13" name="TextBox 13"/>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May</a:t>
            </a:r>
          </a:p>
        </p:txBody>
      </p:sp>
      <p:sp>
        <p:nvSpPr>
          <p:cNvPr id="14" name="TextBox 14"/>
          <p:cNvSpPr txBox="1"/>
          <p:nvPr/>
        </p:nvSpPr>
        <p:spPr>
          <a:xfrm>
            <a:off x="5980358" y="5676900"/>
            <a:ext cx="8878642" cy="2333972"/>
          </a:xfrm>
          <a:prstGeom prst="rect">
            <a:avLst/>
          </a:prstGeom>
        </p:spPr>
        <p:txBody>
          <a:bodyPr wrap="square" lIns="0" tIns="0" rIns="0" bIns="0" rtlCol="0" anchor="t">
            <a:spAutoFit/>
          </a:bodyPr>
          <a:lstStyle/>
          <a:p>
            <a:pPr marL="446777" lvl="1" indent="-223388" algn="l">
              <a:lnSpc>
                <a:spcPts val="2607"/>
              </a:lnSpc>
              <a:buFont typeface="Arial"/>
              <a:buChar char="•"/>
            </a:pPr>
            <a:r>
              <a:rPr lang="en-US" sz="2069" dirty="0">
                <a:solidFill>
                  <a:srgbClr val="FFFFFF"/>
                </a:solidFill>
                <a:latin typeface="DM Sans"/>
                <a:ea typeface="DM Sans"/>
                <a:cs typeface="DM Sans"/>
                <a:sym typeface="DM Sans"/>
              </a:rPr>
              <a:t>Pu</a:t>
            </a:r>
            <a:r>
              <a:rPr lang="en-US" sz="2069" u="none" strike="noStrike" dirty="0">
                <a:solidFill>
                  <a:srgbClr val="FFFFFF"/>
                </a:solidFill>
                <a:latin typeface="DM Sans"/>
                <a:ea typeface="DM Sans"/>
                <a:cs typeface="DM Sans"/>
                <a:sym typeface="DM Sans"/>
              </a:rPr>
              <a:t>rpose: Simplifies management of VLANs across multiple switches by synchronizing VLAN information.</a:t>
            </a:r>
          </a:p>
          <a:p>
            <a:pPr marL="446777" lvl="1" indent="-223388" algn="l">
              <a:lnSpc>
                <a:spcPts val="2607"/>
              </a:lnSpc>
              <a:buFont typeface="Arial"/>
              <a:buChar char="•"/>
            </a:pPr>
            <a:r>
              <a:rPr lang="en-US" sz="2069" u="none" strike="noStrike" dirty="0">
                <a:solidFill>
                  <a:srgbClr val="FFFFFF"/>
                </a:solidFill>
                <a:latin typeface="DM Sans"/>
                <a:ea typeface="DM Sans"/>
                <a:cs typeface="DM Sans"/>
                <a:sym typeface="DM Sans"/>
              </a:rPr>
              <a:t>Usage in the Network:</a:t>
            </a:r>
          </a:p>
          <a:p>
            <a:pPr algn="l">
              <a:lnSpc>
                <a:spcPts val="2607"/>
              </a:lnSpc>
            </a:pPr>
            <a:r>
              <a:rPr lang="en-US" sz="2069" u="none" strike="noStrike" dirty="0">
                <a:solidFill>
                  <a:srgbClr val="FFFFFF"/>
                </a:solidFill>
                <a:latin typeface="DM Sans"/>
                <a:ea typeface="DM Sans"/>
                <a:cs typeface="DM Sans"/>
                <a:sym typeface="DM Sans"/>
              </a:rPr>
              <a:t>             Ensures consistent VLAN configurations on all switches.</a:t>
            </a:r>
          </a:p>
          <a:p>
            <a:pPr algn="l">
              <a:lnSpc>
                <a:spcPts val="2607"/>
              </a:lnSpc>
            </a:pPr>
            <a:r>
              <a:rPr lang="en-US" sz="2069" u="none" strike="noStrike" dirty="0">
                <a:solidFill>
                  <a:srgbClr val="FFFFFF"/>
                </a:solidFill>
                <a:latin typeface="DM Sans"/>
                <a:ea typeface="DM Sans"/>
                <a:cs typeface="DM Sans"/>
                <a:sym typeface="DM Sans"/>
              </a:rPr>
              <a:t>            Reduces manual configuration errors by centralizing VLAN                                                                                                                                              information.</a:t>
            </a:r>
          </a:p>
          <a:p>
            <a:pPr marL="0" lvl="0" indent="0" algn="l">
              <a:lnSpc>
                <a:spcPts val="2607"/>
              </a:lnSpc>
            </a:pPr>
            <a:endParaRPr lang="en-US" sz="2069" u="none" strike="noStrike" dirty="0">
              <a:solidFill>
                <a:srgbClr val="FFFFFF"/>
              </a:solidFill>
              <a:latin typeface="DM Sans"/>
              <a:ea typeface="DM Sans"/>
              <a:cs typeface="DM Sans"/>
              <a:sym typeface="DM Sans"/>
            </a:endParaRPr>
          </a:p>
        </p:txBody>
      </p:sp>
      <p:sp>
        <p:nvSpPr>
          <p:cNvPr id="15" name="Freeform 15"/>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Freeform 16"/>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530205" y="876300"/>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76200"/>
              <a:ext cx="2311722" cy="806586"/>
            </a:xfrm>
            <a:prstGeom prst="rect">
              <a:avLst/>
            </a:prstGeom>
          </p:spPr>
          <p:txBody>
            <a:bodyPr lIns="50800" tIns="50800" rIns="50800" bIns="50800" rtlCol="0" anchor="ctr"/>
            <a:lstStyle/>
            <a:p>
              <a:pPr algn="ctr">
                <a:lnSpc>
                  <a:spcPts val="5503"/>
                </a:lnSpc>
              </a:pPr>
              <a:r>
                <a:rPr lang="en-US" sz="3987" b="1" i="1">
                  <a:solidFill>
                    <a:srgbClr val="000000"/>
                  </a:solidFill>
                  <a:latin typeface="DM Sans Bold Italics"/>
                  <a:ea typeface="DM Sans Bold Italics"/>
                  <a:cs typeface="DM Sans Bold Italics"/>
                  <a:sym typeface="DM Sans Bold Italics"/>
                </a:rPr>
                <a:t>STP</a:t>
              </a:r>
            </a:p>
          </p:txBody>
        </p:sp>
      </p:grpSp>
      <p:grpSp>
        <p:nvGrpSpPr>
          <p:cNvPr id="5" name="Group 5"/>
          <p:cNvGrpSpPr/>
          <p:nvPr/>
        </p:nvGrpSpPr>
        <p:grpSpPr>
          <a:xfrm>
            <a:off x="1530205" y="5431253"/>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7" name="TextBox 7"/>
            <p:cNvSpPr txBox="1"/>
            <p:nvPr/>
          </p:nvSpPr>
          <p:spPr>
            <a:xfrm>
              <a:off x="177800" y="-57150"/>
              <a:ext cx="2311722" cy="787536"/>
            </a:xfrm>
            <a:prstGeom prst="rect">
              <a:avLst/>
            </a:prstGeom>
          </p:spPr>
          <p:txBody>
            <a:bodyPr lIns="50800" tIns="50800" rIns="50800" bIns="50800" rtlCol="0" anchor="ctr"/>
            <a:lstStyle/>
            <a:p>
              <a:pPr algn="ctr">
                <a:lnSpc>
                  <a:spcPts val="4951"/>
                </a:lnSpc>
              </a:pPr>
              <a:r>
                <a:rPr lang="en-US" sz="3587" b="1" i="1">
                  <a:solidFill>
                    <a:srgbClr val="000000"/>
                  </a:solidFill>
                  <a:latin typeface="DM Sans Bold Italics"/>
                  <a:ea typeface="DM Sans Bold Italics"/>
                  <a:cs typeface="DM Sans Bold Italics"/>
                  <a:sym typeface="DM Sans Bold Italics"/>
                </a:rPr>
                <a:t>ETHERCHANNEL</a:t>
              </a:r>
            </a:p>
          </p:txBody>
        </p:sp>
      </p:grpSp>
      <p:sp>
        <p:nvSpPr>
          <p:cNvPr id="8" name="TextBox 8"/>
          <p:cNvSpPr txBox="1"/>
          <p:nvPr/>
        </p:nvSpPr>
        <p:spPr>
          <a:xfrm>
            <a:off x="6802031" y="3618050"/>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February</a:t>
            </a:r>
          </a:p>
        </p:txBody>
      </p:sp>
      <p:sp>
        <p:nvSpPr>
          <p:cNvPr id="9" name="TextBox 9"/>
          <p:cNvSpPr txBox="1"/>
          <p:nvPr/>
        </p:nvSpPr>
        <p:spPr>
          <a:xfrm>
            <a:off x="7768443" y="243332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January</a:t>
            </a:r>
          </a:p>
        </p:txBody>
      </p:sp>
      <p:sp>
        <p:nvSpPr>
          <p:cNvPr id="10" name="TextBox 10"/>
          <p:cNvSpPr txBox="1"/>
          <p:nvPr/>
        </p:nvSpPr>
        <p:spPr>
          <a:xfrm>
            <a:off x="8347593" y="4802779"/>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March</a:t>
            </a:r>
          </a:p>
        </p:txBody>
      </p:sp>
      <p:sp>
        <p:nvSpPr>
          <p:cNvPr id="11" name="TextBox 11"/>
          <p:cNvSpPr txBox="1"/>
          <p:nvPr/>
        </p:nvSpPr>
        <p:spPr>
          <a:xfrm>
            <a:off x="7381181" y="5987507"/>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April</a:t>
            </a:r>
          </a:p>
        </p:txBody>
      </p:sp>
      <p:sp>
        <p:nvSpPr>
          <p:cNvPr id="12" name="TextBox 12"/>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May</a:t>
            </a:r>
          </a:p>
        </p:txBody>
      </p:sp>
      <p:sp>
        <p:nvSpPr>
          <p:cNvPr id="13" name="Freeform 13"/>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TextBox 15"/>
          <p:cNvSpPr txBox="1"/>
          <p:nvPr/>
        </p:nvSpPr>
        <p:spPr>
          <a:xfrm>
            <a:off x="5987501" y="5556872"/>
            <a:ext cx="10124248" cy="2816200"/>
          </a:xfrm>
          <a:prstGeom prst="rect">
            <a:avLst/>
          </a:prstGeom>
        </p:spPr>
        <p:txBody>
          <a:bodyPr lIns="0" tIns="0" rIns="0" bIns="0" rtlCol="0" anchor="t">
            <a:spAutoFit/>
          </a:bodyPr>
          <a:lstStyle/>
          <a:p>
            <a:pPr marL="0" lvl="0" indent="0" algn="l">
              <a:lnSpc>
                <a:spcPts val="2832"/>
              </a:lnSpc>
            </a:pPr>
            <a:endParaRPr dirty="0"/>
          </a:p>
          <a:p>
            <a:pPr marL="485315" lvl="1" indent="-242658" algn="l">
              <a:lnSpc>
                <a:spcPts val="2832"/>
              </a:lnSpc>
              <a:buFont typeface="Arial"/>
              <a:buChar char="•"/>
            </a:pPr>
            <a:r>
              <a:rPr lang="en-US" sz="2247" u="none" strike="noStrike" dirty="0">
                <a:solidFill>
                  <a:srgbClr val="FFFFFF"/>
                </a:solidFill>
                <a:latin typeface="DM Sans"/>
                <a:ea typeface="DM Sans"/>
                <a:cs typeface="DM Sans"/>
                <a:sym typeface="DM Sans"/>
              </a:rPr>
              <a:t>Purpose:  Bundles multiple physical links into a single logical link for increased bandwidth and redundancy.</a:t>
            </a:r>
          </a:p>
          <a:p>
            <a:pPr marL="485315" lvl="1" indent="-242658" algn="l">
              <a:lnSpc>
                <a:spcPts val="2832"/>
              </a:lnSpc>
              <a:buFont typeface="Arial"/>
              <a:buChar char="•"/>
            </a:pPr>
            <a:r>
              <a:rPr lang="en-US" sz="2247" u="none" strike="noStrike" dirty="0">
                <a:solidFill>
                  <a:srgbClr val="FFFFFF"/>
                </a:solidFill>
                <a:latin typeface="DM Sans"/>
                <a:ea typeface="DM Sans"/>
                <a:cs typeface="DM Sans"/>
                <a:sym typeface="DM Sans"/>
              </a:rPr>
              <a:t>Usage in the Network:</a:t>
            </a:r>
          </a:p>
          <a:p>
            <a:pPr marL="970631" lvl="2" indent="-323544" algn="l">
              <a:lnSpc>
                <a:spcPts val="2832"/>
              </a:lnSpc>
              <a:buFont typeface="Arial"/>
              <a:buChar char="⚬"/>
            </a:pPr>
            <a:r>
              <a:rPr lang="en-US" sz="2247" u="none" strike="noStrike" dirty="0">
                <a:solidFill>
                  <a:srgbClr val="FFFFFF"/>
                </a:solidFill>
                <a:latin typeface="DM Sans"/>
                <a:ea typeface="DM Sans"/>
                <a:cs typeface="DM Sans"/>
                <a:sym typeface="DM Sans"/>
              </a:rPr>
              <a:t>Implemented between distribution and access switches.</a:t>
            </a:r>
          </a:p>
          <a:p>
            <a:pPr marL="970631" lvl="2" indent="-323544" algn="l">
              <a:lnSpc>
                <a:spcPts val="2832"/>
              </a:lnSpc>
              <a:buFont typeface="Arial"/>
              <a:buChar char="⚬"/>
            </a:pPr>
            <a:r>
              <a:rPr lang="en-US" sz="2247" u="none" strike="noStrike" dirty="0">
                <a:solidFill>
                  <a:srgbClr val="FFFFFF"/>
                </a:solidFill>
                <a:latin typeface="DM Sans"/>
                <a:ea typeface="DM Sans"/>
                <a:cs typeface="DM Sans"/>
                <a:sym typeface="DM Sans"/>
              </a:rPr>
              <a:t>Provides load balancing and redundancy, allowing for automatic failover in case one link goes down.</a:t>
            </a:r>
          </a:p>
          <a:p>
            <a:pPr marL="0" lvl="0" indent="0" algn="l">
              <a:lnSpc>
                <a:spcPts val="2832"/>
              </a:lnSpc>
            </a:pPr>
            <a:endParaRPr lang="en-US" sz="2247" u="none" strike="noStrike" dirty="0">
              <a:solidFill>
                <a:srgbClr val="FFFFFF"/>
              </a:solidFill>
              <a:latin typeface="DM Sans"/>
              <a:ea typeface="DM Sans"/>
              <a:cs typeface="DM Sans"/>
              <a:sym typeface="DM Sans"/>
            </a:endParaRPr>
          </a:p>
        </p:txBody>
      </p:sp>
      <p:sp>
        <p:nvSpPr>
          <p:cNvPr id="16" name="TextBox 16"/>
          <p:cNvSpPr txBox="1"/>
          <p:nvPr/>
        </p:nvSpPr>
        <p:spPr>
          <a:xfrm>
            <a:off x="5987501" y="1081119"/>
            <a:ext cx="9951282" cy="3114188"/>
          </a:xfrm>
          <a:prstGeom prst="rect">
            <a:avLst/>
          </a:prstGeom>
        </p:spPr>
        <p:txBody>
          <a:bodyPr lIns="0" tIns="0" rIns="0" bIns="0" rtlCol="0" anchor="t">
            <a:spAutoFit/>
          </a:bodyPr>
          <a:lstStyle/>
          <a:p>
            <a:pPr marL="0" lvl="0" indent="0" algn="l">
              <a:lnSpc>
                <a:spcPts val="2783"/>
              </a:lnSpc>
            </a:pPr>
            <a:endParaRPr/>
          </a:p>
          <a:p>
            <a:pPr marL="477024" lvl="1" indent="-238512" algn="l">
              <a:lnSpc>
                <a:spcPts val="2783"/>
              </a:lnSpc>
              <a:buFont typeface="Arial"/>
              <a:buChar char="•"/>
            </a:pPr>
            <a:r>
              <a:rPr lang="en-US" sz="2209" u="none" strike="noStrike">
                <a:solidFill>
                  <a:srgbClr val="FFFFFF"/>
                </a:solidFill>
                <a:latin typeface="DM Sans"/>
                <a:ea typeface="DM Sans"/>
                <a:cs typeface="DM Sans"/>
                <a:sym typeface="DM Sans"/>
              </a:rPr>
              <a:t>Purpose:  Prevents loops in a Layer 2 network by blocking redundant paths.</a:t>
            </a:r>
          </a:p>
          <a:p>
            <a:pPr marL="477024" lvl="1" indent="-238512" algn="l">
              <a:lnSpc>
                <a:spcPts val="2783"/>
              </a:lnSpc>
              <a:buFont typeface="Arial"/>
              <a:buChar char="•"/>
            </a:pPr>
            <a:r>
              <a:rPr lang="en-US" sz="2209" u="none" strike="noStrike">
                <a:solidFill>
                  <a:srgbClr val="FFFFFF"/>
                </a:solidFill>
                <a:latin typeface="DM Sans"/>
                <a:ea typeface="DM Sans"/>
                <a:cs typeface="DM Sans"/>
                <a:sym typeface="DM Sans"/>
              </a:rPr>
              <a:t>Usage in the Network:</a:t>
            </a:r>
          </a:p>
          <a:p>
            <a:pPr marL="954048" lvl="2" indent="-318016" algn="l">
              <a:lnSpc>
                <a:spcPts val="2783"/>
              </a:lnSpc>
              <a:buFont typeface="Arial"/>
              <a:buChar char="⚬"/>
            </a:pPr>
            <a:r>
              <a:rPr lang="en-US" sz="2209" u="none" strike="noStrike">
                <a:solidFill>
                  <a:srgbClr val="FFFFFF"/>
                </a:solidFill>
                <a:latin typeface="DM Sans"/>
                <a:ea typeface="DM Sans"/>
                <a:cs typeface="DM Sans"/>
                <a:sym typeface="DM Sans"/>
              </a:rPr>
              <a:t>Ensures a loop-free network topology while providing backup paths if a link fails.</a:t>
            </a:r>
          </a:p>
          <a:p>
            <a:pPr marL="954048" lvl="2" indent="-318016" algn="l">
              <a:lnSpc>
                <a:spcPts val="2783"/>
              </a:lnSpc>
              <a:buFont typeface="Arial"/>
              <a:buChar char="⚬"/>
            </a:pPr>
            <a:r>
              <a:rPr lang="en-US" sz="2209" u="none" strike="noStrike">
                <a:solidFill>
                  <a:srgbClr val="FFFFFF"/>
                </a:solidFill>
                <a:latin typeface="DM Sans"/>
                <a:ea typeface="DM Sans"/>
                <a:cs typeface="DM Sans"/>
                <a:sym typeface="DM Sans"/>
              </a:rPr>
              <a:t>Used in tandem with EtherChannel to optimize path selection and redundancy.</a:t>
            </a:r>
          </a:p>
          <a:p>
            <a:pPr marL="0" lvl="0" indent="0" algn="l">
              <a:lnSpc>
                <a:spcPts val="2783"/>
              </a:lnSpc>
            </a:pPr>
            <a:endParaRPr lang="en-US" sz="2209" u="none" strike="noStrike">
              <a:solidFill>
                <a:srgbClr val="FFFFFF"/>
              </a:solidFill>
              <a:latin typeface="DM Sans"/>
              <a:ea typeface="DM Sans"/>
              <a:cs typeface="DM Sans"/>
              <a:sym typeface="DM Sans"/>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1062</Words>
  <Application>Microsoft Office PowerPoint</Application>
  <PresentationFormat>Custom</PresentationFormat>
  <Paragraphs>186</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DM Sans Bold</vt:lpstr>
      <vt:lpstr>DM Sans</vt:lpstr>
      <vt:lpstr>Arial</vt:lpstr>
      <vt:lpstr>DM Sans Italics</vt:lpstr>
      <vt:lpstr>DM Sans Bold Italics</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Amr Ahmed Gaber ahmed</cp:lastModifiedBy>
  <cp:revision>3</cp:revision>
  <dcterms:created xsi:type="dcterms:W3CDTF">2006-08-16T00:00:00Z</dcterms:created>
  <dcterms:modified xsi:type="dcterms:W3CDTF">2024-10-05T12:39:12Z</dcterms:modified>
  <dc:identifier>DAGSRsYPALM</dc:identifier>
</cp:coreProperties>
</file>